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56" r:id="rId2"/>
    <p:sldId id="298" r:id="rId3"/>
    <p:sldId id="304" r:id="rId4"/>
    <p:sldId id="305" r:id="rId5"/>
    <p:sldId id="320" r:id="rId6"/>
    <p:sldId id="312" r:id="rId7"/>
    <p:sldId id="322" r:id="rId8"/>
    <p:sldId id="316" r:id="rId9"/>
    <p:sldId id="317" r:id="rId10"/>
    <p:sldId id="262" r:id="rId11"/>
    <p:sldId id="281" r:id="rId12"/>
    <p:sldId id="278" r:id="rId13"/>
    <p:sldId id="279" r:id="rId14"/>
    <p:sldId id="282" r:id="rId15"/>
    <p:sldId id="283" r:id="rId16"/>
    <p:sldId id="284" r:id="rId17"/>
    <p:sldId id="299" r:id="rId18"/>
    <p:sldId id="280" r:id="rId19"/>
    <p:sldId id="301" r:id="rId20"/>
    <p:sldId id="315" r:id="rId21"/>
    <p:sldId id="267" r:id="rId22"/>
    <p:sldId id="274" r:id="rId23"/>
    <p:sldId id="275" r:id="rId24"/>
    <p:sldId id="270" r:id="rId25"/>
    <p:sldId id="300" r:id="rId26"/>
    <p:sldId id="265" r:id="rId27"/>
    <p:sldId id="263" r:id="rId28"/>
    <p:sldId id="259" r:id="rId29"/>
    <p:sldId id="266" r:id="rId30"/>
    <p:sldId id="260" r:id="rId31"/>
    <p:sldId id="261" r:id="rId32"/>
    <p:sldId id="271" r:id="rId33"/>
    <p:sldId id="292" r:id="rId34"/>
    <p:sldId id="272" r:id="rId35"/>
    <p:sldId id="273" r:id="rId36"/>
    <p:sldId id="309" r:id="rId37"/>
    <p:sldId id="311" r:id="rId38"/>
    <p:sldId id="310" r:id="rId39"/>
    <p:sldId id="313" r:id="rId40"/>
    <p:sldId id="302" r:id="rId41"/>
    <p:sldId id="303" r:id="rId42"/>
    <p:sldId id="264" r:id="rId43"/>
  </p:sldIdLst>
  <p:sldSz cx="9144000" cy="6858000" type="screen4x3"/>
  <p:notesSz cx="701675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547" autoAdjust="0"/>
    <p:restoredTop sz="72414" autoAdjust="0"/>
  </p:normalViewPr>
  <p:slideViewPr>
    <p:cSldViewPr>
      <p:cViewPr>
        <p:scale>
          <a:sx n="100" d="100"/>
          <a:sy n="100" d="100"/>
        </p:scale>
        <p:origin x="-50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006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5100" y="0"/>
            <a:ext cx="3040063" cy="465138"/>
          </a:xfrm>
          <a:prstGeom prst="rect">
            <a:avLst/>
          </a:prstGeom>
        </p:spPr>
        <p:txBody>
          <a:bodyPr vert="horz" lIns="91440" tIns="45720" rIns="91440" bIns="45720" rtlCol="0"/>
          <a:lstStyle>
            <a:lvl1pPr algn="r">
              <a:defRPr sz="1200"/>
            </a:lvl1pPr>
          </a:lstStyle>
          <a:p>
            <a:fld id="{E6DD4DE3-76AE-45B7-A728-627B8105104C}" type="datetimeFigureOut">
              <a:rPr lang="en-US" smtClean="0"/>
              <a:pPr/>
              <a:t>1/12/2014</a:t>
            </a:fld>
            <a:endParaRPr lang="en-US"/>
          </a:p>
        </p:txBody>
      </p:sp>
      <p:sp>
        <p:nvSpPr>
          <p:cNvPr id="4" name="Footer Placeholder 3"/>
          <p:cNvSpPr>
            <a:spLocks noGrp="1"/>
          </p:cNvSpPr>
          <p:nvPr>
            <p:ph type="ftr" sz="quarter" idx="2"/>
          </p:nvPr>
        </p:nvSpPr>
        <p:spPr>
          <a:xfrm>
            <a:off x="0" y="8842375"/>
            <a:ext cx="3040063"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5100" y="8842375"/>
            <a:ext cx="3040063" cy="465138"/>
          </a:xfrm>
          <a:prstGeom prst="rect">
            <a:avLst/>
          </a:prstGeom>
        </p:spPr>
        <p:txBody>
          <a:bodyPr vert="horz" lIns="91440" tIns="45720" rIns="91440" bIns="45720" rtlCol="0" anchor="b"/>
          <a:lstStyle>
            <a:lvl1pPr algn="r">
              <a:defRPr sz="1200"/>
            </a:lvl1pPr>
          </a:lstStyle>
          <a:p>
            <a:fld id="{16A0EAB5-190D-4578-A1DB-86F34CCE122B}"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0592" cy="465455"/>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4534" y="0"/>
            <a:ext cx="3040592" cy="465455"/>
          </a:xfrm>
          <a:prstGeom prst="rect">
            <a:avLst/>
          </a:prstGeom>
        </p:spPr>
        <p:txBody>
          <a:bodyPr vert="horz" lIns="93287" tIns="46644" rIns="93287" bIns="46644" rtlCol="0"/>
          <a:lstStyle>
            <a:lvl1pPr algn="r">
              <a:defRPr sz="1200"/>
            </a:lvl1pPr>
          </a:lstStyle>
          <a:p>
            <a:fld id="{AB51A334-6757-4D25-A3DA-CD5B8EE9B19C}" type="datetimeFigureOut">
              <a:rPr lang="en-US" smtClean="0"/>
              <a:pPr/>
              <a:t>1/12/2014</a:t>
            </a:fld>
            <a:endParaRPr lang="en-US"/>
          </a:p>
        </p:txBody>
      </p:sp>
      <p:sp>
        <p:nvSpPr>
          <p:cNvPr id="4" name="Slide Image Placeholder 3"/>
          <p:cNvSpPr>
            <a:spLocks noGrp="1" noRot="1" noChangeAspect="1"/>
          </p:cNvSpPr>
          <p:nvPr>
            <p:ph type="sldImg" idx="2"/>
          </p:nvPr>
        </p:nvSpPr>
        <p:spPr>
          <a:xfrm>
            <a:off x="1181100" y="698500"/>
            <a:ext cx="4654550" cy="3490913"/>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675" y="4421823"/>
            <a:ext cx="5613400" cy="4189095"/>
          </a:xfrm>
          <a:prstGeom prst="rect">
            <a:avLst/>
          </a:prstGeom>
        </p:spPr>
        <p:txBody>
          <a:bodyPr vert="horz" lIns="93287" tIns="46644" rIns="93287" bIns="4664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0592" cy="465455"/>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4534" y="8842029"/>
            <a:ext cx="3040592" cy="465455"/>
          </a:xfrm>
          <a:prstGeom prst="rect">
            <a:avLst/>
          </a:prstGeom>
        </p:spPr>
        <p:txBody>
          <a:bodyPr vert="horz" lIns="93287" tIns="46644" rIns="93287" bIns="46644" rtlCol="0" anchor="b"/>
          <a:lstStyle>
            <a:lvl1pPr algn="r">
              <a:defRPr sz="1200"/>
            </a:lvl1pPr>
          </a:lstStyle>
          <a:p>
            <a:fld id="{1D53CAC0-3E5D-487C-8720-E7DFDCCD934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53CAC0-3E5D-487C-8720-E7DFDCCD934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53CAC0-3E5D-487C-8720-E7DFDCCD934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53CAC0-3E5D-487C-8720-E7DFDCCD934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53CAC0-3E5D-487C-8720-E7DFDCCD934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53CAC0-3E5D-487C-8720-E7DFDCCD934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53CAC0-3E5D-487C-8720-E7DFDCCD934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53CAC0-3E5D-487C-8720-E7DFDCCD934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53CAC0-3E5D-487C-8720-E7DFDCCD934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53CAC0-3E5D-487C-8720-E7DFDCCD934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53CAC0-3E5D-487C-8720-E7DFDCCD9344}"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53CAC0-3E5D-487C-8720-E7DFDCCD934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53CAC0-3E5D-487C-8720-E7DFDCCD9344}"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53CAC0-3E5D-487C-8720-E7DFDCCD9344}"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53CAC0-3E5D-487C-8720-E7DFDCCD9344}"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53CAC0-3E5D-487C-8720-E7DFDCCD9344}"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53CAC0-3E5D-487C-8720-E7DFDCCD9344}"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53CAC0-3E5D-487C-8720-E7DFDCCD9344}"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53CAC0-3E5D-487C-8720-E7DFDCCD9344}"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54AFC4-2E99-484E-99A8-4A301A749C42}"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53CAC0-3E5D-487C-8720-E7DFDCCD9344}"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53CAC0-3E5D-487C-8720-E7DFDCCD9344}"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53CAC0-3E5D-487C-8720-E7DFDCCD9344}"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53CAC0-3E5D-487C-8720-E7DFDCCD9344}"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53CAC0-3E5D-487C-8720-E7DFDCCD9344}"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53CAC0-3E5D-487C-8720-E7DFDCCD9344}"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53CAC0-3E5D-487C-8720-E7DFDCCD9344}"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53CAC0-3E5D-487C-8720-E7DFDCCD9344}"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53CAC0-3E5D-487C-8720-E7DFDCCD9344}"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53CAC0-3E5D-487C-8720-E7DFDCCD9344}"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53CAC0-3E5D-487C-8720-E7DFDCCD9344}"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53CAC0-3E5D-487C-8720-E7DFDCCD9344}"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53CAC0-3E5D-487C-8720-E7DFDCCD9344}"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53CAC0-3E5D-487C-8720-E7DFDCCD9344}"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53CAC0-3E5D-487C-8720-E7DFDCCD9344}"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53CAC0-3E5D-487C-8720-E7DFDCCD9344}"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53CAC0-3E5D-487C-8720-E7DFDCCD9344}"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53CAC0-3E5D-487C-8720-E7DFDCCD9344}" type="slidenum">
              <a:rPr lang="en-US" smtClean="0"/>
              <a:pPr/>
              <a:t>42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53CAC0-3E5D-487C-8720-E7DFDCCD934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53CAC0-3E5D-487C-8720-E7DFDCCD934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53CAC0-3E5D-487C-8720-E7DFDCCD934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53CAC0-3E5D-487C-8720-E7DFDCCD934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53CAC0-3E5D-487C-8720-E7DFDCCD934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8" descr="alphaTomega"/>
          <p:cNvPicPr>
            <a:picLocks noChangeAspect="1" noChangeArrowheads="1"/>
          </p:cNvPicPr>
          <p:nvPr userDrawn="1"/>
        </p:nvPicPr>
        <p:blipFill>
          <a:blip r:embed="rId2" cstate="print">
            <a:lum bright="12000"/>
          </a:blip>
          <a:srcRect/>
          <a:stretch>
            <a:fillRect/>
          </a:stretch>
        </p:blipFill>
        <p:spPr bwMode="auto">
          <a:xfrm>
            <a:off x="0" y="152400"/>
            <a:ext cx="8839200" cy="6229350"/>
          </a:xfrm>
          <a:prstGeom prst="rect">
            <a:avLst/>
          </a:prstGeom>
          <a:noFill/>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799957E-724B-4C5C-9014-0528C99D1F4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799957E-724B-4C5C-9014-0528C99D1F4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799957E-724B-4C5C-9014-0528C99D1F4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schemeClr val="tx1"/>
                </a:solidFill>
              </a:defRPr>
            </a:lvl1pPr>
          </a:lstStyle>
          <a:p>
            <a:r>
              <a:rPr lang="en-US" dirty="0" smtClean="0"/>
              <a:t>Fabric of Scripture</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799957E-724B-4C5C-9014-0528C99D1F4E}" type="slidenum">
              <a:rPr lang="en-US" smtClean="0"/>
              <a:pPr/>
              <a:t>‹#›</a:t>
            </a:fld>
            <a:endParaRPr lang="en-US"/>
          </a:p>
        </p:txBody>
      </p:sp>
      <p:pic>
        <p:nvPicPr>
          <p:cNvPr id="7" name="Picture 8" descr="alphaTomega"/>
          <p:cNvPicPr>
            <a:picLocks noChangeAspect="1" noChangeArrowheads="1"/>
          </p:cNvPicPr>
          <p:nvPr userDrawn="1"/>
        </p:nvPicPr>
        <p:blipFill>
          <a:blip r:embed="rId2" cstate="print">
            <a:lum bright="53000" contrast="-100000"/>
          </a:blip>
          <a:srcRect/>
          <a:stretch>
            <a:fillRect/>
          </a:stretch>
        </p:blipFill>
        <p:spPr bwMode="auto">
          <a:xfrm>
            <a:off x="76200" y="104775"/>
            <a:ext cx="1040606" cy="733425"/>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799957E-724B-4C5C-9014-0528C99D1F4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799957E-724B-4C5C-9014-0528C99D1F4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799957E-724B-4C5C-9014-0528C99D1F4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799957E-724B-4C5C-9014-0528C99D1F4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799957E-724B-4C5C-9014-0528C99D1F4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799957E-724B-4C5C-9014-0528C99D1F4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799957E-724B-4C5C-9014-0528C99D1F4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Box 6"/>
          <p:cNvSpPr txBox="1"/>
          <p:nvPr userDrawn="1"/>
        </p:nvSpPr>
        <p:spPr>
          <a:xfrm>
            <a:off x="8763000" y="6504801"/>
            <a:ext cx="367408" cy="276999"/>
          </a:xfrm>
          <a:prstGeom prst="rect">
            <a:avLst/>
          </a:prstGeom>
          <a:noFill/>
        </p:spPr>
        <p:txBody>
          <a:bodyPr wrap="none" rtlCol="0">
            <a:spAutoFit/>
          </a:bodyPr>
          <a:lstStyle/>
          <a:p>
            <a:fld id="{49AA554D-5C26-4473-853E-EC4F86BC7E0C}" type="slidenum">
              <a:rPr lang="en-US" sz="1200" smtClean="0"/>
              <a:pPr/>
              <a:t>‹#›</a:t>
            </a:fld>
            <a:endParaRPr lang="en-US" sz="1200" dirty="0"/>
          </a:p>
        </p:txBody>
      </p:sp>
      <p:sp>
        <p:nvSpPr>
          <p:cNvPr id="8" name="TextBox 7"/>
          <p:cNvSpPr txBox="1"/>
          <p:nvPr userDrawn="1"/>
        </p:nvSpPr>
        <p:spPr>
          <a:xfrm>
            <a:off x="228600" y="6488668"/>
            <a:ext cx="1245021" cy="276999"/>
          </a:xfrm>
          <a:prstGeom prst="rect">
            <a:avLst/>
          </a:prstGeom>
          <a:noFill/>
        </p:spPr>
        <p:txBody>
          <a:bodyPr wrap="none" rtlCol="0">
            <a:spAutoFit/>
          </a:bodyPr>
          <a:lstStyle/>
          <a:p>
            <a:r>
              <a:rPr lang="en-US" sz="1200" dirty="0" smtClean="0"/>
              <a:t>January 12, 2014</a:t>
            </a:r>
            <a:endParaRPr lang="en-US" sz="1200" dirty="0"/>
          </a:p>
        </p:txBody>
      </p:sp>
      <p:sp>
        <p:nvSpPr>
          <p:cNvPr id="10" name="TextBox 9"/>
          <p:cNvSpPr txBox="1"/>
          <p:nvPr userDrawn="1"/>
        </p:nvSpPr>
        <p:spPr>
          <a:xfrm>
            <a:off x="3423609" y="6400800"/>
            <a:ext cx="2296783" cy="369332"/>
          </a:xfrm>
          <a:prstGeom prst="rect">
            <a:avLst/>
          </a:prstGeom>
          <a:noFill/>
        </p:spPr>
        <p:txBody>
          <a:bodyPr wrap="none" rtlCol="0">
            <a:spAutoFit/>
          </a:bodyPr>
          <a:lstStyle/>
          <a:p>
            <a:r>
              <a:rPr lang="en-US" dirty="0" smtClean="0"/>
              <a:t>The Fabric of Scripture</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hyperlink" Target="http://emp.byui.edu/SATTERFIELDB/Rel211/jerusalem.ht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John 5A</a:t>
            </a:r>
            <a:br>
              <a:rPr lang="en-US" dirty="0" smtClean="0"/>
            </a:br>
            <a:r>
              <a:rPr lang="en-US" sz="2400" dirty="0" smtClean="0"/>
              <a:t>(John 5:1-9)</a:t>
            </a:r>
            <a:endParaRPr lang="en-US" sz="2400" dirty="0"/>
          </a:p>
        </p:txBody>
      </p:sp>
      <p:sp>
        <p:nvSpPr>
          <p:cNvPr id="3" name="Subtitle 2"/>
          <p:cNvSpPr>
            <a:spLocks noGrp="1"/>
          </p:cNvSpPr>
          <p:nvPr>
            <p:ph type="subTitle" idx="1"/>
          </p:nvPr>
        </p:nvSpPr>
        <p:spPr/>
        <p:txBody>
          <a:bodyPr>
            <a:normAutofit fontScale="92500" lnSpcReduction="10000"/>
          </a:bodyPr>
          <a:lstStyle/>
          <a:p>
            <a:r>
              <a:rPr lang="en-US" sz="6000" b="1" dirty="0" smtClean="0">
                <a:solidFill>
                  <a:srgbClr val="FF0000"/>
                </a:solidFill>
              </a:rPr>
              <a:t>A Feast of the Jews</a:t>
            </a:r>
          </a:p>
          <a:p>
            <a:r>
              <a:rPr lang="en-US" sz="3100" b="1" dirty="0" smtClean="0">
                <a:solidFill>
                  <a:srgbClr val="FF0000"/>
                </a:solidFill>
              </a:rPr>
              <a:t>(Statement of Facts)</a:t>
            </a:r>
          </a:p>
          <a:p>
            <a:r>
              <a:rPr lang="en-US" sz="2600" b="1" dirty="0" smtClean="0">
                <a:solidFill>
                  <a:srgbClr val="FF0000"/>
                </a:solidFill>
              </a:rPr>
              <a:t>Kit Sheehan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5:1-4</a:t>
            </a:r>
            <a:endParaRPr lang="en-US" dirty="0"/>
          </a:p>
        </p:txBody>
      </p:sp>
      <p:sp>
        <p:nvSpPr>
          <p:cNvPr id="3" name="Content Placeholder 2"/>
          <p:cNvSpPr>
            <a:spLocks noGrp="1"/>
          </p:cNvSpPr>
          <p:nvPr>
            <p:ph idx="1"/>
          </p:nvPr>
        </p:nvSpPr>
        <p:spPr/>
        <p:txBody>
          <a:bodyPr>
            <a:normAutofit fontScale="85000" lnSpcReduction="20000"/>
          </a:bodyPr>
          <a:lstStyle/>
          <a:p>
            <a:r>
              <a:rPr lang="en-US" baseline="30000" dirty="0" smtClean="0"/>
              <a:t>1</a:t>
            </a:r>
            <a:r>
              <a:rPr lang="en-US" dirty="0" smtClean="0"/>
              <a:t> After these things there was a feast of the Jews, and Jesus went up to Jerusalem. </a:t>
            </a:r>
          </a:p>
          <a:p>
            <a:r>
              <a:rPr lang="en-US" baseline="30000" dirty="0" smtClean="0"/>
              <a:t>2</a:t>
            </a:r>
            <a:r>
              <a:rPr lang="en-US" dirty="0" smtClean="0"/>
              <a:t> Now there is in Jerusalem by the sheep </a:t>
            </a:r>
            <a:r>
              <a:rPr lang="en-US" i="1" dirty="0" smtClean="0"/>
              <a:t>gate</a:t>
            </a:r>
            <a:r>
              <a:rPr lang="en-US" dirty="0" smtClean="0"/>
              <a:t> a pool, which is called in Hebrew Bethesda, having five porticoes. </a:t>
            </a:r>
          </a:p>
          <a:p>
            <a:r>
              <a:rPr lang="en-US" baseline="30000" dirty="0" smtClean="0"/>
              <a:t>3</a:t>
            </a:r>
            <a:r>
              <a:rPr lang="en-US" dirty="0" smtClean="0"/>
              <a:t> In these lay a multitude of those who were sick, blind, lame, and withered, </a:t>
            </a:r>
            <a:br>
              <a:rPr lang="en-US" dirty="0" smtClean="0"/>
            </a:br>
            <a:r>
              <a:rPr lang="en-US" dirty="0" smtClean="0"/>
              <a:t>[</a:t>
            </a:r>
            <a:r>
              <a:rPr lang="en-US" strike="sngStrike" dirty="0" smtClean="0"/>
              <a:t>waiting for the moving of the waters; </a:t>
            </a:r>
            <a:r>
              <a:rPr lang="en-US" strike="sngStrike" baseline="30000" dirty="0" smtClean="0"/>
              <a:t>4</a:t>
            </a:r>
            <a:r>
              <a:rPr lang="en-US" strike="sngStrike" dirty="0" smtClean="0"/>
              <a:t> for an angel of the Lord went down at certain seasons into the pool and stirred up the water; whoever then first, after the stirring up of the water, stepped in was made well from whatever disease with which he was afflicted.</a:t>
            </a:r>
            <a:r>
              <a:rPr lang="en-US" dirty="0" smtClean="0"/>
              <a:t>] </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5:5-9</a:t>
            </a:r>
            <a:endParaRPr lang="en-US" dirty="0"/>
          </a:p>
        </p:txBody>
      </p:sp>
      <p:sp>
        <p:nvSpPr>
          <p:cNvPr id="3" name="Content Placeholder 2"/>
          <p:cNvSpPr>
            <a:spLocks noGrp="1"/>
          </p:cNvSpPr>
          <p:nvPr>
            <p:ph idx="1"/>
          </p:nvPr>
        </p:nvSpPr>
        <p:spPr/>
        <p:txBody>
          <a:bodyPr>
            <a:normAutofit fontScale="85000" lnSpcReduction="20000"/>
          </a:bodyPr>
          <a:lstStyle/>
          <a:p>
            <a:r>
              <a:rPr lang="en-US" baseline="30000" dirty="0" smtClean="0"/>
              <a:t>5 </a:t>
            </a:r>
            <a:r>
              <a:rPr lang="en-US" dirty="0" smtClean="0"/>
              <a:t>A man was there who had been ill for thirty-eight years. </a:t>
            </a:r>
            <a:br>
              <a:rPr lang="en-US" dirty="0" smtClean="0"/>
            </a:br>
            <a:r>
              <a:rPr lang="en-US" baseline="30000" dirty="0" smtClean="0"/>
              <a:t>6 </a:t>
            </a:r>
            <a:r>
              <a:rPr lang="en-US" dirty="0" smtClean="0"/>
              <a:t>When Jesus saw him lying </a:t>
            </a:r>
            <a:r>
              <a:rPr lang="en-US" i="1" dirty="0" smtClean="0"/>
              <a:t>there</a:t>
            </a:r>
            <a:r>
              <a:rPr lang="en-US" dirty="0" smtClean="0"/>
              <a:t>, and knew that he had already been a long time </a:t>
            </a:r>
            <a:r>
              <a:rPr lang="en-US" i="1" dirty="0" smtClean="0"/>
              <a:t>in that condition</a:t>
            </a:r>
            <a:r>
              <a:rPr lang="en-US" dirty="0" smtClean="0"/>
              <a:t>, He *said to him, “Do you wish to get well?” </a:t>
            </a:r>
            <a:br>
              <a:rPr lang="en-US" dirty="0" smtClean="0"/>
            </a:br>
            <a:r>
              <a:rPr lang="en-US" baseline="30000" dirty="0" smtClean="0"/>
              <a:t>7 </a:t>
            </a:r>
            <a:r>
              <a:rPr lang="en-US" dirty="0" smtClean="0"/>
              <a:t>The sick man answered Him, “Sir, I have no man to put me into the pool when the water is stirred up, but while I am coming, another steps down before me.” </a:t>
            </a:r>
            <a:br>
              <a:rPr lang="en-US" dirty="0" smtClean="0"/>
            </a:br>
            <a:r>
              <a:rPr lang="en-US" baseline="30000" dirty="0" smtClean="0"/>
              <a:t>8 </a:t>
            </a:r>
            <a:r>
              <a:rPr lang="en-US" dirty="0" smtClean="0"/>
              <a:t>Jesus *said to him, “Get up, pick up your pallet and walk.” </a:t>
            </a:r>
            <a:br>
              <a:rPr lang="en-US" dirty="0" smtClean="0"/>
            </a:br>
            <a:r>
              <a:rPr lang="en-US" baseline="30000" dirty="0" smtClean="0"/>
              <a:t>9 </a:t>
            </a:r>
            <a:r>
              <a:rPr lang="en-US" dirty="0" smtClean="0"/>
              <a:t>Immediately the man became well, and picked up his pallet and </a:t>
            </a:r>
            <a:r>
              <a:rPr lang="en-US" i="1" dirty="0" smtClean="0"/>
              <a:t>began</a:t>
            </a:r>
            <a:r>
              <a:rPr lang="en-US" dirty="0" smtClean="0"/>
              <a:t> to walk. Now it was the Sabbath on that day.</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these things</a:t>
            </a:r>
            <a:endParaRPr lang="en-US" dirty="0"/>
          </a:p>
        </p:txBody>
      </p:sp>
      <p:sp>
        <p:nvSpPr>
          <p:cNvPr id="3" name="Content Placeholder 2"/>
          <p:cNvSpPr>
            <a:spLocks noGrp="1"/>
          </p:cNvSpPr>
          <p:nvPr>
            <p:ph idx="1"/>
          </p:nvPr>
        </p:nvSpPr>
        <p:spPr/>
        <p:txBody>
          <a:bodyPr>
            <a:normAutofit/>
          </a:bodyPr>
          <a:lstStyle/>
          <a:p>
            <a:r>
              <a:rPr lang="en-US" dirty="0" smtClean="0"/>
              <a:t>It is a frequent chronologic marker in John (Keener, </a:t>
            </a:r>
            <a:r>
              <a:rPr lang="en-US" dirty="0" err="1" smtClean="0"/>
              <a:t>Vol</a:t>
            </a:r>
            <a:r>
              <a:rPr lang="en-US" dirty="0" smtClean="0"/>
              <a:t> I, p635)</a:t>
            </a:r>
          </a:p>
          <a:p>
            <a:pPr lvl="1"/>
            <a:r>
              <a:rPr lang="en-US" dirty="0" smtClean="0"/>
              <a:t>3:22; 5:14; 6:1; 7:1; 19:38; 21:1; </a:t>
            </a:r>
            <a:r>
              <a:rPr lang="en-US" dirty="0" err="1" smtClean="0"/>
              <a:t>cf</a:t>
            </a:r>
            <a:r>
              <a:rPr lang="en-US" dirty="0" smtClean="0"/>
              <a:t> 13:7</a:t>
            </a:r>
          </a:p>
          <a:p>
            <a:r>
              <a:rPr lang="en-US" dirty="0" smtClean="0"/>
              <a:t>It is a transition device</a:t>
            </a:r>
          </a:p>
          <a:p>
            <a:pPr lvl="1"/>
            <a:r>
              <a:rPr lang="en-US" dirty="0" smtClean="0"/>
              <a:t>It is a means of breaking with previous narrative</a:t>
            </a:r>
          </a:p>
          <a:p>
            <a:pPr lvl="1"/>
            <a:r>
              <a:rPr lang="en-US" dirty="0" smtClean="0"/>
              <a:t>It is at the same time referring back</a:t>
            </a:r>
          </a:p>
          <a:p>
            <a:r>
              <a:rPr lang="en-US" dirty="0" smtClean="0"/>
              <a:t>So to what is it referring back?</a:t>
            </a:r>
          </a:p>
          <a:p>
            <a:pPr lvl="1"/>
            <a:r>
              <a:rPr lang="en-US" dirty="0" smtClean="0"/>
              <a:t>Previous Events</a:t>
            </a:r>
          </a:p>
        </p:txBody>
      </p:sp>
      <p:pic>
        <p:nvPicPr>
          <p:cNvPr id="1026" name="Picture 2" descr="C:\Users\Kit\AppData\Local\Microsoft\Windows\Temporary Internet Files\Content.IE5\APQOCUR9\MC910217099[1].wmf"/>
          <p:cNvPicPr>
            <a:picLocks noChangeAspect="1" noChangeArrowheads="1"/>
          </p:cNvPicPr>
          <p:nvPr/>
        </p:nvPicPr>
        <p:blipFill>
          <a:blip r:embed="rId3" cstate="print"/>
          <a:srcRect/>
          <a:stretch>
            <a:fillRect/>
          </a:stretch>
        </p:blipFill>
        <p:spPr bwMode="auto">
          <a:xfrm>
            <a:off x="6781800" y="4648200"/>
            <a:ext cx="1831543" cy="181691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 Some Previous Events</a:t>
            </a:r>
            <a:endParaRPr lang="en-US" dirty="0"/>
          </a:p>
        </p:txBody>
      </p:sp>
      <p:sp>
        <p:nvSpPr>
          <p:cNvPr id="3" name="Content Placeholder 2"/>
          <p:cNvSpPr>
            <a:spLocks noGrp="1"/>
          </p:cNvSpPr>
          <p:nvPr>
            <p:ph idx="1"/>
          </p:nvPr>
        </p:nvSpPr>
        <p:spPr/>
        <p:txBody>
          <a:bodyPr>
            <a:normAutofit lnSpcReduction="10000"/>
          </a:bodyPr>
          <a:lstStyle/>
          <a:p>
            <a:r>
              <a:rPr lang="en-US" dirty="0" smtClean="0"/>
              <a:t>Chapter 2: Mary asked Jesus to supply wine</a:t>
            </a:r>
          </a:p>
          <a:p>
            <a:r>
              <a:rPr lang="en-US" dirty="0" smtClean="0"/>
              <a:t>Chapter 3: Nicodemus Came to Jesus</a:t>
            </a:r>
          </a:p>
          <a:p>
            <a:r>
              <a:rPr lang="en-US" dirty="0" smtClean="0"/>
              <a:t>Chapter 4: Samaritan Woman asked Jesus for the living water</a:t>
            </a:r>
          </a:p>
          <a:p>
            <a:r>
              <a:rPr lang="en-US" dirty="0" smtClean="0"/>
              <a:t>Chapter 4: The Royal Official pleaded with Jesus for his son’s healing</a:t>
            </a:r>
          </a:p>
          <a:p>
            <a:r>
              <a:rPr lang="en-US" dirty="0" smtClean="0"/>
              <a:t>Here Jesus goes out of His way to select the lame man…a man who did not ask to be healed </a:t>
            </a:r>
            <a:endParaRPr lang="en-US" dirty="0"/>
          </a:p>
        </p:txBody>
      </p:sp>
      <p:grpSp>
        <p:nvGrpSpPr>
          <p:cNvPr id="4" name="Group 18"/>
          <p:cNvGrpSpPr>
            <a:grpSpLocks noChangeAspect="1"/>
          </p:cNvGrpSpPr>
          <p:nvPr/>
        </p:nvGrpSpPr>
        <p:grpSpPr>
          <a:xfrm>
            <a:off x="3848100" y="1085946"/>
            <a:ext cx="1447800" cy="590453"/>
            <a:chOff x="4962525" y="2124075"/>
            <a:chExt cx="2019300" cy="1276350"/>
          </a:xfrm>
        </p:grpSpPr>
        <p:sp>
          <p:nvSpPr>
            <p:cNvPr id="5" name="Rounded Rectangle 4"/>
            <p:cNvSpPr/>
            <p:nvPr/>
          </p:nvSpPr>
          <p:spPr>
            <a:xfrm>
              <a:off x="4962525" y="2124075"/>
              <a:ext cx="2019300" cy="1276350"/>
            </a:xfrm>
            <a:prstGeom prst="roundRect">
              <a:avLst/>
            </a:prstGeom>
            <a:solidFill>
              <a:srgbClr val="FF9900"/>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smtClean="0">
                <a:solidFill>
                  <a:schemeClr val="tx1"/>
                </a:solidFill>
                <a:latin typeface="Arial Black" pitchFamily="34" charset="0"/>
                <a:cs typeface="Arial" pitchFamily="34" charset="0"/>
              </a:endParaRPr>
            </a:p>
            <a:p>
              <a:pPr algn="ctr"/>
              <a:r>
                <a:rPr lang="en-US" sz="1600" dirty="0" smtClean="0">
                  <a:solidFill>
                    <a:schemeClr val="tx1"/>
                  </a:solidFill>
                  <a:latin typeface="Arial Black" pitchFamily="34" charset="0"/>
                  <a:cs typeface="Arial" pitchFamily="34" charset="0"/>
                </a:rPr>
                <a:t>DETOUR</a:t>
              </a:r>
            </a:p>
            <a:p>
              <a:pPr algn="ctr"/>
              <a:endParaRPr lang="en-US" sz="2900" dirty="0">
                <a:solidFill>
                  <a:schemeClr val="tx1"/>
                </a:solidFill>
                <a:latin typeface="Arial Black" pitchFamily="34" charset="0"/>
                <a:cs typeface="Arial" pitchFamily="34" charset="0"/>
              </a:endParaRPr>
            </a:p>
          </p:txBody>
        </p:sp>
        <p:cxnSp>
          <p:nvCxnSpPr>
            <p:cNvPr id="6" name="Straight Arrow Connector 5"/>
            <p:cNvCxnSpPr/>
            <p:nvPr/>
          </p:nvCxnSpPr>
          <p:spPr>
            <a:xfrm>
              <a:off x="5438775" y="2940491"/>
              <a:ext cx="1104901" cy="0"/>
            </a:xfrm>
            <a:prstGeom prst="straightConnector1">
              <a:avLst/>
            </a:prstGeom>
            <a:ln w="1143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Wedding Feast</a:t>
            </a:r>
          </a:p>
          <a:p>
            <a:pPr marL="1028700" lvl="1" indent="-571500">
              <a:buNone/>
            </a:pPr>
            <a:r>
              <a:rPr lang="en-US" dirty="0" smtClean="0"/>
              <a:t>2:3 When the wine ran out, the mother of Jesus said to Him, “They have no wine.”</a:t>
            </a:r>
          </a:p>
          <a:p>
            <a:pPr marL="1028700" lvl="1" indent="-571500">
              <a:buNone/>
            </a:pPr>
            <a:r>
              <a:rPr lang="en-US" dirty="0" smtClean="0"/>
              <a:t>2:11 This beginning of His signs Jesus did in Cana of Galilee, and manifested His glory, and His disciples </a:t>
            </a:r>
            <a:r>
              <a:rPr lang="en-US" b="1" dirty="0" smtClean="0"/>
              <a:t>believed</a:t>
            </a:r>
            <a:r>
              <a:rPr lang="en-US" dirty="0" smtClean="0"/>
              <a:t> in Him.</a:t>
            </a:r>
          </a:p>
          <a:p>
            <a:r>
              <a:rPr lang="en-US" dirty="0" smtClean="0"/>
              <a:t>Temple Cleansing</a:t>
            </a:r>
          </a:p>
          <a:p>
            <a:pPr marL="1028700" lvl="1" indent="-571500">
              <a:buNone/>
            </a:pPr>
            <a:r>
              <a:rPr lang="en-US" dirty="0" smtClean="0"/>
              <a:t>2:16 and to those who were selling the doves He said, “</a:t>
            </a:r>
            <a:r>
              <a:rPr lang="en-US" dirty="0" smtClean="0">
                <a:solidFill>
                  <a:srgbClr val="FF0000"/>
                </a:solidFill>
              </a:rPr>
              <a:t>Take these things away; stop making My Father’s house a place of business</a:t>
            </a:r>
            <a:r>
              <a:rPr lang="en-US" dirty="0" smtClean="0"/>
              <a:t>.”</a:t>
            </a:r>
          </a:p>
          <a:p>
            <a:pPr marL="1028700" lvl="1" indent="-571500">
              <a:buNone/>
            </a:pPr>
            <a:r>
              <a:rPr lang="en-US" dirty="0" smtClean="0"/>
              <a:t>2:17 His disciples remembered that it was written, “</a:t>
            </a:r>
            <a:r>
              <a:rPr lang="en-US" cap="small" dirty="0" smtClean="0"/>
              <a:t>Zeal for Your house will consume Me</a:t>
            </a:r>
            <a:r>
              <a:rPr lang="en-US" dirty="0" smtClean="0"/>
              <a:t>.”</a:t>
            </a:r>
          </a:p>
          <a:p>
            <a:pPr marL="1028700" lvl="1" indent="-571500">
              <a:buNone/>
            </a:pPr>
            <a:r>
              <a:rPr lang="en-US" dirty="0" smtClean="0"/>
              <a:t>2:19 Jesus answered them, “</a:t>
            </a:r>
            <a:r>
              <a:rPr lang="en-US" dirty="0" smtClean="0">
                <a:solidFill>
                  <a:srgbClr val="FF0000"/>
                </a:solidFill>
              </a:rPr>
              <a:t>Destroy this temple, and in three days I will raise it up</a:t>
            </a:r>
            <a:r>
              <a:rPr lang="en-US" dirty="0" smtClean="0"/>
              <a:t>.”</a:t>
            </a:r>
          </a:p>
          <a:p>
            <a:pPr marL="1028700" lvl="1" indent="-571500">
              <a:buNone/>
            </a:pPr>
            <a:r>
              <a:rPr lang="en-US" dirty="0" smtClean="0"/>
              <a:t>2:22 So when He was raised from the dead, His disciples remembered that He said this; and they </a:t>
            </a:r>
            <a:r>
              <a:rPr lang="en-US" b="1" dirty="0" smtClean="0"/>
              <a:t>believed</a:t>
            </a:r>
            <a:r>
              <a:rPr lang="en-US" dirty="0" smtClean="0"/>
              <a:t> the Scripture and the word which Jesus had spoken.</a:t>
            </a:r>
          </a:p>
          <a:p>
            <a:pPr lvl="1"/>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Nicodemus</a:t>
            </a:r>
          </a:p>
          <a:p>
            <a:pPr marL="1028700" lvl="1" indent="-571500">
              <a:buNone/>
            </a:pPr>
            <a:r>
              <a:rPr lang="en-US" dirty="0" smtClean="0"/>
              <a:t>3:2 this man came to Jesus by night and said to Him, “Rabbi, we know that You have come from God as a teacher; for no one can do these signs that You do unless God is with him.”</a:t>
            </a:r>
          </a:p>
          <a:p>
            <a:pPr marL="1028700" lvl="1" indent="-571500">
              <a:buNone/>
            </a:pPr>
            <a:r>
              <a:rPr lang="en-US" dirty="0" smtClean="0"/>
              <a:t>3:18 “</a:t>
            </a:r>
            <a:r>
              <a:rPr lang="en-US" dirty="0" smtClean="0">
                <a:solidFill>
                  <a:srgbClr val="FF0000"/>
                </a:solidFill>
              </a:rPr>
              <a:t>He who believes in Him is not judged; he who does not believe has been judged already, because he has not believed in the name of the only begotten Son of God.”</a:t>
            </a:r>
          </a:p>
          <a:p>
            <a:r>
              <a:rPr lang="en-US" dirty="0" smtClean="0"/>
              <a:t>John the Baptizer</a:t>
            </a:r>
          </a:p>
          <a:p>
            <a:pPr marL="1028700" lvl="1" indent="-571500">
              <a:buNone/>
            </a:pPr>
            <a:r>
              <a:rPr lang="en-US" dirty="0" smtClean="0"/>
              <a:t>3:26 And they came to John and said to him, “Rabbi, He who was with you beyond the Jordan, to whom you have testified, behold, He is baptizing and all are coming to Him.”</a:t>
            </a:r>
          </a:p>
          <a:p>
            <a:pPr marL="1028700" lvl="1" indent="-571500">
              <a:buNone/>
            </a:pPr>
            <a:r>
              <a:rPr lang="en-US" dirty="0" smtClean="0"/>
              <a:t>3:30 “He must increase, but I must decrease.”</a:t>
            </a:r>
          </a:p>
          <a:p>
            <a:pPr marL="1028700" lvl="1" indent="-571500">
              <a:buNone/>
            </a:pPr>
            <a:r>
              <a:rPr lang="en-US" dirty="0" smtClean="0"/>
              <a:t>3:36 “He who </a:t>
            </a:r>
            <a:r>
              <a:rPr lang="en-US" b="1" dirty="0" smtClean="0"/>
              <a:t>believes</a:t>
            </a:r>
            <a:r>
              <a:rPr lang="en-US" dirty="0" smtClean="0"/>
              <a:t> in the Son has eternal life; but he who does not obey the Son will not see life, but the wrath of God abides on him.”</a:t>
            </a:r>
          </a:p>
          <a:p>
            <a:pPr marL="1028700" lvl="1" indent="-571500">
              <a:buNone/>
            </a:pPr>
            <a:r>
              <a:rPr lang="en-US" dirty="0" smtClean="0"/>
              <a:t>Note: Reference to John the Baptist infers the reader is already familiar with the life of John the Baptist.</a:t>
            </a:r>
            <a:endParaRPr lang="en-US" dirty="0"/>
          </a:p>
        </p:txBody>
      </p:sp>
      <p:grpSp>
        <p:nvGrpSpPr>
          <p:cNvPr id="4" name="Group 3"/>
          <p:cNvGrpSpPr>
            <a:grpSpLocks noChangeAspect="1"/>
          </p:cNvGrpSpPr>
          <p:nvPr/>
        </p:nvGrpSpPr>
        <p:grpSpPr>
          <a:xfrm rot="579010" flipH="1">
            <a:off x="7009008" y="5840127"/>
            <a:ext cx="785375" cy="958829"/>
            <a:chOff x="6099175" y="2898775"/>
            <a:chExt cx="2709863" cy="3308351"/>
          </a:xfrm>
        </p:grpSpPr>
        <p:sp>
          <p:nvSpPr>
            <p:cNvPr id="5" name="Freeform 8"/>
            <p:cNvSpPr>
              <a:spLocks/>
            </p:cNvSpPr>
            <p:nvPr/>
          </p:nvSpPr>
          <p:spPr bwMode="auto">
            <a:xfrm>
              <a:off x="6853238" y="2898775"/>
              <a:ext cx="787400" cy="763588"/>
            </a:xfrm>
            <a:custGeom>
              <a:avLst/>
              <a:gdLst/>
              <a:ahLst/>
              <a:cxnLst>
                <a:cxn ang="0">
                  <a:pos x="102" y="22"/>
                </a:cxn>
                <a:cxn ang="0">
                  <a:pos x="157" y="0"/>
                </a:cxn>
                <a:cxn ang="0">
                  <a:pos x="197" y="16"/>
                </a:cxn>
                <a:cxn ang="0">
                  <a:pos x="239" y="68"/>
                </a:cxn>
                <a:cxn ang="0">
                  <a:pos x="266" y="143"/>
                </a:cxn>
                <a:cxn ang="0">
                  <a:pos x="269" y="196"/>
                </a:cxn>
                <a:cxn ang="0">
                  <a:pos x="272" y="265"/>
                </a:cxn>
                <a:cxn ang="0">
                  <a:pos x="450" y="262"/>
                </a:cxn>
                <a:cxn ang="0">
                  <a:pos x="496" y="272"/>
                </a:cxn>
                <a:cxn ang="0">
                  <a:pos x="490" y="304"/>
                </a:cxn>
                <a:cxn ang="0">
                  <a:pos x="395" y="291"/>
                </a:cxn>
                <a:cxn ang="0">
                  <a:pos x="269" y="311"/>
                </a:cxn>
                <a:cxn ang="0">
                  <a:pos x="243" y="379"/>
                </a:cxn>
                <a:cxn ang="0">
                  <a:pos x="207" y="438"/>
                </a:cxn>
                <a:cxn ang="0">
                  <a:pos x="164" y="461"/>
                </a:cxn>
                <a:cxn ang="0">
                  <a:pos x="118" y="481"/>
                </a:cxn>
                <a:cxn ang="0">
                  <a:pos x="85" y="468"/>
                </a:cxn>
                <a:cxn ang="0">
                  <a:pos x="39" y="415"/>
                </a:cxn>
                <a:cxn ang="0">
                  <a:pos x="7" y="350"/>
                </a:cxn>
                <a:cxn ang="0">
                  <a:pos x="0" y="295"/>
                </a:cxn>
                <a:cxn ang="0">
                  <a:pos x="17" y="182"/>
                </a:cxn>
                <a:cxn ang="0">
                  <a:pos x="56" y="98"/>
                </a:cxn>
                <a:cxn ang="0">
                  <a:pos x="85" y="49"/>
                </a:cxn>
                <a:cxn ang="0">
                  <a:pos x="121" y="19"/>
                </a:cxn>
                <a:cxn ang="0">
                  <a:pos x="102" y="22"/>
                </a:cxn>
              </a:cxnLst>
              <a:rect l="0" t="0" r="r" b="b"/>
              <a:pathLst>
                <a:path w="496" h="481">
                  <a:moveTo>
                    <a:pt x="102" y="22"/>
                  </a:moveTo>
                  <a:lnTo>
                    <a:pt x="157" y="0"/>
                  </a:lnTo>
                  <a:lnTo>
                    <a:pt x="197" y="16"/>
                  </a:lnTo>
                  <a:lnTo>
                    <a:pt x="239" y="68"/>
                  </a:lnTo>
                  <a:lnTo>
                    <a:pt x="266" y="143"/>
                  </a:lnTo>
                  <a:lnTo>
                    <a:pt x="269" y="196"/>
                  </a:lnTo>
                  <a:lnTo>
                    <a:pt x="272" y="265"/>
                  </a:lnTo>
                  <a:lnTo>
                    <a:pt x="450" y="262"/>
                  </a:lnTo>
                  <a:lnTo>
                    <a:pt x="496" y="272"/>
                  </a:lnTo>
                  <a:lnTo>
                    <a:pt x="490" y="304"/>
                  </a:lnTo>
                  <a:lnTo>
                    <a:pt x="395" y="291"/>
                  </a:lnTo>
                  <a:lnTo>
                    <a:pt x="269" y="311"/>
                  </a:lnTo>
                  <a:lnTo>
                    <a:pt x="243" y="379"/>
                  </a:lnTo>
                  <a:lnTo>
                    <a:pt x="207" y="438"/>
                  </a:lnTo>
                  <a:lnTo>
                    <a:pt x="164" y="461"/>
                  </a:lnTo>
                  <a:lnTo>
                    <a:pt x="118" y="481"/>
                  </a:lnTo>
                  <a:lnTo>
                    <a:pt x="85" y="468"/>
                  </a:lnTo>
                  <a:lnTo>
                    <a:pt x="39" y="415"/>
                  </a:lnTo>
                  <a:lnTo>
                    <a:pt x="7" y="350"/>
                  </a:lnTo>
                  <a:lnTo>
                    <a:pt x="0" y="295"/>
                  </a:lnTo>
                  <a:lnTo>
                    <a:pt x="17" y="182"/>
                  </a:lnTo>
                  <a:lnTo>
                    <a:pt x="56" y="98"/>
                  </a:lnTo>
                  <a:lnTo>
                    <a:pt x="85" y="49"/>
                  </a:lnTo>
                  <a:lnTo>
                    <a:pt x="121" y="19"/>
                  </a:lnTo>
                  <a:lnTo>
                    <a:pt x="102" y="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9"/>
            <p:cNvSpPr>
              <a:spLocks/>
            </p:cNvSpPr>
            <p:nvPr/>
          </p:nvSpPr>
          <p:spPr bwMode="auto">
            <a:xfrm rot="20425239">
              <a:off x="7197725" y="3385970"/>
              <a:ext cx="1611313" cy="284163"/>
            </a:xfrm>
            <a:custGeom>
              <a:avLst/>
              <a:gdLst/>
              <a:ahLst/>
              <a:cxnLst>
                <a:cxn ang="0">
                  <a:pos x="0" y="114"/>
                </a:cxn>
                <a:cxn ang="0">
                  <a:pos x="85" y="85"/>
                </a:cxn>
                <a:cxn ang="0">
                  <a:pos x="267" y="72"/>
                </a:cxn>
                <a:cxn ang="0">
                  <a:pos x="417" y="59"/>
                </a:cxn>
                <a:cxn ang="0">
                  <a:pos x="585" y="33"/>
                </a:cxn>
                <a:cxn ang="0">
                  <a:pos x="709" y="29"/>
                </a:cxn>
                <a:cxn ang="0">
                  <a:pos x="874" y="10"/>
                </a:cxn>
                <a:cxn ang="0">
                  <a:pos x="1012" y="0"/>
                </a:cxn>
                <a:cxn ang="0">
                  <a:pos x="1015" y="20"/>
                </a:cxn>
                <a:cxn ang="0">
                  <a:pos x="982" y="46"/>
                </a:cxn>
                <a:cxn ang="0">
                  <a:pos x="858" y="46"/>
                </a:cxn>
                <a:cxn ang="0">
                  <a:pos x="868" y="78"/>
                </a:cxn>
                <a:cxn ang="0">
                  <a:pos x="851" y="117"/>
                </a:cxn>
                <a:cxn ang="0">
                  <a:pos x="818" y="143"/>
                </a:cxn>
                <a:cxn ang="0">
                  <a:pos x="766" y="143"/>
                </a:cxn>
                <a:cxn ang="0">
                  <a:pos x="722" y="130"/>
                </a:cxn>
                <a:cxn ang="0">
                  <a:pos x="706" y="88"/>
                </a:cxn>
                <a:cxn ang="0">
                  <a:pos x="706" y="62"/>
                </a:cxn>
                <a:cxn ang="0">
                  <a:pos x="588" y="65"/>
                </a:cxn>
                <a:cxn ang="0">
                  <a:pos x="539" y="78"/>
                </a:cxn>
                <a:cxn ang="0">
                  <a:pos x="440" y="104"/>
                </a:cxn>
                <a:cxn ang="0">
                  <a:pos x="299" y="121"/>
                </a:cxn>
                <a:cxn ang="0">
                  <a:pos x="181" y="124"/>
                </a:cxn>
                <a:cxn ang="0">
                  <a:pos x="102" y="140"/>
                </a:cxn>
                <a:cxn ang="0">
                  <a:pos x="30" y="179"/>
                </a:cxn>
                <a:cxn ang="0">
                  <a:pos x="0" y="140"/>
                </a:cxn>
                <a:cxn ang="0">
                  <a:pos x="20" y="104"/>
                </a:cxn>
                <a:cxn ang="0">
                  <a:pos x="36" y="95"/>
                </a:cxn>
                <a:cxn ang="0">
                  <a:pos x="0" y="114"/>
                </a:cxn>
              </a:cxnLst>
              <a:rect l="0" t="0" r="r" b="b"/>
              <a:pathLst>
                <a:path w="1015" h="179">
                  <a:moveTo>
                    <a:pt x="0" y="114"/>
                  </a:moveTo>
                  <a:lnTo>
                    <a:pt x="85" y="85"/>
                  </a:lnTo>
                  <a:lnTo>
                    <a:pt x="267" y="72"/>
                  </a:lnTo>
                  <a:lnTo>
                    <a:pt x="417" y="59"/>
                  </a:lnTo>
                  <a:lnTo>
                    <a:pt x="585" y="33"/>
                  </a:lnTo>
                  <a:lnTo>
                    <a:pt x="709" y="29"/>
                  </a:lnTo>
                  <a:lnTo>
                    <a:pt x="874" y="10"/>
                  </a:lnTo>
                  <a:lnTo>
                    <a:pt x="1012" y="0"/>
                  </a:lnTo>
                  <a:lnTo>
                    <a:pt x="1015" y="20"/>
                  </a:lnTo>
                  <a:lnTo>
                    <a:pt x="982" y="46"/>
                  </a:lnTo>
                  <a:lnTo>
                    <a:pt x="858" y="46"/>
                  </a:lnTo>
                  <a:lnTo>
                    <a:pt x="868" y="78"/>
                  </a:lnTo>
                  <a:lnTo>
                    <a:pt x="851" y="117"/>
                  </a:lnTo>
                  <a:lnTo>
                    <a:pt x="818" y="143"/>
                  </a:lnTo>
                  <a:lnTo>
                    <a:pt x="766" y="143"/>
                  </a:lnTo>
                  <a:lnTo>
                    <a:pt x="722" y="130"/>
                  </a:lnTo>
                  <a:lnTo>
                    <a:pt x="706" y="88"/>
                  </a:lnTo>
                  <a:lnTo>
                    <a:pt x="706" y="62"/>
                  </a:lnTo>
                  <a:lnTo>
                    <a:pt x="588" y="65"/>
                  </a:lnTo>
                  <a:lnTo>
                    <a:pt x="539" y="78"/>
                  </a:lnTo>
                  <a:lnTo>
                    <a:pt x="440" y="104"/>
                  </a:lnTo>
                  <a:lnTo>
                    <a:pt x="299" y="121"/>
                  </a:lnTo>
                  <a:lnTo>
                    <a:pt x="181" y="124"/>
                  </a:lnTo>
                  <a:lnTo>
                    <a:pt x="102" y="140"/>
                  </a:lnTo>
                  <a:lnTo>
                    <a:pt x="30" y="179"/>
                  </a:lnTo>
                  <a:lnTo>
                    <a:pt x="0" y="140"/>
                  </a:lnTo>
                  <a:lnTo>
                    <a:pt x="20" y="104"/>
                  </a:lnTo>
                  <a:lnTo>
                    <a:pt x="36" y="95"/>
                  </a:lnTo>
                  <a:lnTo>
                    <a:pt x="0" y="1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10"/>
            <p:cNvSpPr>
              <a:spLocks/>
            </p:cNvSpPr>
            <p:nvPr/>
          </p:nvSpPr>
          <p:spPr bwMode="auto">
            <a:xfrm>
              <a:off x="6694488" y="3695700"/>
              <a:ext cx="628650" cy="1309688"/>
            </a:xfrm>
            <a:custGeom>
              <a:avLst/>
              <a:gdLst/>
              <a:ahLst/>
              <a:cxnLst>
                <a:cxn ang="0">
                  <a:pos x="176" y="0"/>
                </a:cxn>
                <a:cxn ang="0">
                  <a:pos x="225" y="9"/>
                </a:cxn>
                <a:cxn ang="0">
                  <a:pos x="284" y="9"/>
                </a:cxn>
                <a:cxn ang="0">
                  <a:pos x="363" y="48"/>
                </a:cxn>
                <a:cxn ang="0">
                  <a:pos x="392" y="127"/>
                </a:cxn>
                <a:cxn ang="0">
                  <a:pos x="396" y="235"/>
                </a:cxn>
                <a:cxn ang="0">
                  <a:pos x="366" y="356"/>
                </a:cxn>
                <a:cxn ang="0">
                  <a:pos x="314" y="471"/>
                </a:cxn>
                <a:cxn ang="0">
                  <a:pos x="275" y="569"/>
                </a:cxn>
                <a:cxn ang="0">
                  <a:pos x="235" y="706"/>
                </a:cxn>
                <a:cxn ang="0">
                  <a:pos x="189" y="788"/>
                </a:cxn>
                <a:cxn ang="0">
                  <a:pos x="131" y="825"/>
                </a:cxn>
                <a:cxn ang="0">
                  <a:pos x="81" y="825"/>
                </a:cxn>
                <a:cxn ang="0">
                  <a:pos x="23" y="788"/>
                </a:cxn>
                <a:cxn ang="0">
                  <a:pos x="0" y="735"/>
                </a:cxn>
                <a:cxn ang="0">
                  <a:pos x="0" y="650"/>
                </a:cxn>
                <a:cxn ang="0">
                  <a:pos x="32" y="539"/>
                </a:cxn>
                <a:cxn ang="0">
                  <a:pos x="59" y="386"/>
                </a:cxn>
                <a:cxn ang="0">
                  <a:pos x="68" y="195"/>
                </a:cxn>
                <a:cxn ang="0">
                  <a:pos x="52" y="52"/>
                </a:cxn>
                <a:cxn ang="0">
                  <a:pos x="101" y="3"/>
                </a:cxn>
                <a:cxn ang="0">
                  <a:pos x="176" y="0"/>
                </a:cxn>
              </a:cxnLst>
              <a:rect l="0" t="0" r="r" b="b"/>
              <a:pathLst>
                <a:path w="396" h="825">
                  <a:moveTo>
                    <a:pt x="176" y="0"/>
                  </a:moveTo>
                  <a:lnTo>
                    <a:pt x="225" y="9"/>
                  </a:lnTo>
                  <a:lnTo>
                    <a:pt x="284" y="9"/>
                  </a:lnTo>
                  <a:lnTo>
                    <a:pt x="363" y="48"/>
                  </a:lnTo>
                  <a:lnTo>
                    <a:pt x="392" y="127"/>
                  </a:lnTo>
                  <a:lnTo>
                    <a:pt x="396" y="235"/>
                  </a:lnTo>
                  <a:lnTo>
                    <a:pt x="366" y="356"/>
                  </a:lnTo>
                  <a:lnTo>
                    <a:pt x="314" y="471"/>
                  </a:lnTo>
                  <a:lnTo>
                    <a:pt x="275" y="569"/>
                  </a:lnTo>
                  <a:lnTo>
                    <a:pt x="235" y="706"/>
                  </a:lnTo>
                  <a:lnTo>
                    <a:pt x="189" y="788"/>
                  </a:lnTo>
                  <a:lnTo>
                    <a:pt x="131" y="825"/>
                  </a:lnTo>
                  <a:lnTo>
                    <a:pt x="81" y="825"/>
                  </a:lnTo>
                  <a:lnTo>
                    <a:pt x="23" y="788"/>
                  </a:lnTo>
                  <a:lnTo>
                    <a:pt x="0" y="735"/>
                  </a:lnTo>
                  <a:lnTo>
                    <a:pt x="0" y="650"/>
                  </a:lnTo>
                  <a:lnTo>
                    <a:pt x="32" y="539"/>
                  </a:lnTo>
                  <a:lnTo>
                    <a:pt x="59" y="386"/>
                  </a:lnTo>
                  <a:lnTo>
                    <a:pt x="68" y="195"/>
                  </a:lnTo>
                  <a:lnTo>
                    <a:pt x="52" y="52"/>
                  </a:lnTo>
                  <a:lnTo>
                    <a:pt x="101" y="3"/>
                  </a:lnTo>
                  <a:lnTo>
                    <a:pt x="17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p:cNvSpPr>
            <p:nvPr/>
          </p:nvSpPr>
          <p:spPr bwMode="auto">
            <a:xfrm>
              <a:off x="6132513" y="3749675"/>
              <a:ext cx="719138" cy="1169988"/>
            </a:xfrm>
            <a:custGeom>
              <a:avLst/>
              <a:gdLst/>
              <a:ahLst/>
              <a:cxnLst>
                <a:cxn ang="0">
                  <a:pos x="345" y="29"/>
                </a:cxn>
                <a:cxn ang="0">
                  <a:pos x="394" y="0"/>
                </a:cxn>
                <a:cxn ang="0">
                  <a:pos x="430" y="0"/>
                </a:cxn>
                <a:cxn ang="0">
                  <a:pos x="453" y="23"/>
                </a:cxn>
                <a:cxn ang="0">
                  <a:pos x="440" y="68"/>
                </a:cxn>
                <a:cxn ang="0">
                  <a:pos x="410" y="98"/>
                </a:cxn>
                <a:cxn ang="0">
                  <a:pos x="355" y="127"/>
                </a:cxn>
                <a:cxn ang="0">
                  <a:pos x="246" y="170"/>
                </a:cxn>
                <a:cxn ang="0">
                  <a:pos x="108" y="246"/>
                </a:cxn>
                <a:cxn ang="0">
                  <a:pos x="56" y="249"/>
                </a:cxn>
                <a:cxn ang="0">
                  <a:pos x="85" y="318"/>
                </a:cxn>
                <a:cxn ang="0">
                  <a:pos x="144" y="393"/>
                </a:cxn>
                <a:cxn ang="0">
                  <a:pos x="193" y="485"/>
                </a:cxn>
                <a:cxn ang="0">
                  <a:pos x="213" y="580"/>
                </a:cxn>
                <a:cxn ang="0">
                  <a:pos x="203" y="609"/>
                </a:cxn>
                <a:cxn ang="0">
                  <a:pos x="174" y="629"/>
                </a:cxn>
                <a:cxn ang="0">
                  <a:pos x="134" y="642"/>
                </a:cxn>
                <a:cxn ang="0">
                  <a:pos x="95" y="671"/>
                </a:cxn>
                <a:cxn ang="0">
                  <a:pos x="79" y="701"/>
                </a:cxn>
                <a:cxn ang="0">
                  <a:pos x="69" y="737"/>
                </a:cxn>
                <a:cxn ang="0">
                  <a:pos x="39" y="737"/>
                </a:cxn>
                <a:cxn ang="0">
                  <a:pos x="29" y="710"/>
                </a:cxn>
                <a:cxn ang="0">
                  <a:pos x="49" y="668"/>
                </a:cxn>
                <a:cxn ang="0">
                  <a:pos x="105" y="639"/>
                </a:cxn>
                <a:cxn ang="0">
                  <a:pos x="138" y="609"/>
                </a:cxn>
                <a:cxn ang="0">
                  <a:pos x="167" y="593"/>
                </a:cxn>
                <a:cxn ang="0">
                  <a:pos x="177" y="563"/>
                </a:cxn>
                <a:cxn ang="0">
                  <a:pos x="164" y="485"/>
                </a:cxn>
                <a:cxn ang="0">
                  <a:pos x="118" y="426"/>
                </a:cxn>
                <a:cxn ang="0">
                  <a:pos x="79" y="374"/>
                </a:cxn>
                <a:cxn ang="0">
                  <a:pos x="29" y="315"/>
                </a:cxn>
                <a:cxn ang="0">
                  <a:pos x="0" y="259"/>
                </a:cxn>
                <a:cxn ang="0">
                  <a:pos x="0" y="225"/>
                </a:cxn>
                <a:cxn ang="0">
                  <a:pos x="26" y="209"/>
                </a:cxn>
                <a:cxn ang="0">
                  <a:pos x="128" y="150"/>
                </a:cxn>
                <a:cxn ang="0">
                  <a:pos x="226" y="98"/>
                </a:cxn>
                <a:cxn ang="0">
                  <a:pos x="325" y="49"/>
                </a:cxn>
                <a:cxn ang="0">
                  <a:pos x="345" y="29"/>
                </a:cxn>
              </a:cxnLst>
              <a:rect l="0" t="0" r="r" b="b"/>
              <a:pathLst>
                <a:path w="453" h="737">
                  <a:moveTo>
                    <a:pt x="345" y="29"/>
                  </a:moveTo>
                  <a:lnTo>
                    <a:pt x="394" y="0"/>
                  </a:lnTo>
                  <a:lnTo>
                    <a:pt x="430" y="0"/>
                  </a:lnTo>
                  <a:lnTo>
                    <a:pt x="453" y="23"/>
                  </a:lnTo>
                  <a:lnTo>
                    <a:pt x="440" y="68"/>
                  </a:lnTo>
                  <a:lnTo>
                    <a:pt x="410" y="98"/>
                  </a:lnTo>
                  <a:lnTo>
                    <a:pt x="355" y="127"/>
                  </a:lnTo>
                  <a:lnTo>
                    <a:pt x="246" y="170"/>
                  </a:lnTo>
                  <a:lnTo>
                    <a:pt x="108" y="246"/>
                  </a:lnTo>
                  <a:lnTo>
                    <a:pt x="56" y="249"/>
                  </a:lnTo>
                  <a:lnTo>
                    <a:pt x="85" y="318"/>
                  </a:lnTo>
                  <a:lnTo>
                    <a:pt x="144" y="393"/>
                  </a:lnTo>
                  <a:lnTo>
                    <a:pt x="193" y="485"/>
                  </a:lnTo>
                  <a:lnTo>
                    <a:pt x="213" y="580"/>
                  </a:lnTo>
                  <a:lnTo>
                    <a:pt x="203" y="609"/>
                  </a:lnTo>
                  <a:lnTo>
                    <a:pt x="174" y="629"/>
                  </a:lnTo>
                  <a:lnTo>
                    <a:pt x="134" y="642"/>
                  </a:lnTo>
                  <a:lnTo>
                    <a:pt x="95" y="671"/>
                  </a:lnTo>
                  <a:lnTo>
                    <a:pt x="79" y="701"/>
                  </a:lnTo>
                  <a:lnTo>
                    <a:pt x="69" y="737"/>
                  </a:lnTo>
                  <a:lnTo>
                    <a:pt x="39" y="737"/>
                  </a:lnTo>
                  <a:lnTo>
                    <a:pt x="29" y="710"/>
                  </a:lnTo>
                  <a:lnTo>
                    <a:pt x="49" y="668"/>
                  </a:lnTo>
                  <a:lnTo>
                    <a:pt x="105" y="639"/>
                  </a:lnTo>
                  <a:lnTo>
                    <a:pt x="138" y="609"/>
                  </a:lnTo>
                  <a:lnTo>
                    <a:pt x="167" y="593"/>
                  </a:lnTo>
                  <a:lnTo>
                    <a:pt x="177" y="563"/>
                  </a:lnTo>
                  <a:lnTo>
                    <a:pt x="164" y="485"/>
                  </a:lnTo>
                  <a:lnTo>
                    <a:pt x="118" y="426"/>
                  </a:lnTo>
                  <a:lnTo>
                    <a:pt x="79" y="374"/>
                  </a:lnTo>
                  <a:lnTo>
                    <a:pt x="29" y="315"/>
                  </a:lnTo>
                  <a:lnTo>
                    <a:pt x="0" y="259"/>
                  </a:lnTo>
                  <a:lnTo>
                    <a:pt x="0" y="225"/>
                  </a:lnTo>
                  <a:lnTo>
                    <a:pt x="26" y="209"/>
                  </a:lnTo>
                  <a:lnTo>
                    <a:pt x="128" y="150"/>
                  </a:lnTo>
                  <a:lnTo>
                    <a:pt x="226" y="98"/>
                  </a:lnTo>
                  <a:lnTo>
                    <a:pt x="325" y="49"/>
                  </a:lnTo>
                  <a:lnTo>
                    <a:pt x="345" y="2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12"/>
            <p:cNvSpPr>
              <a:spLocks/>
            </p:cNvSpPr>
            <p:nvPr/>
          </p:nvSpPr>
          <p:spPr bwMode="auto">
            <a:xfrm>
              <a:off x="6835775" y="4894263"/>
              <a:ext cx="477838" cy="1268413"/>
            </a:xfrm>
            <a:custGeom>
              <a:avLst/>
              <a:gdLst/>
              <a:ahLst/>
              <a:cxnLst>
                <a:cxn ang="0">
                  <a:pos x="56" y="93"/>
                </a:cxn>
                <a:cxn ang="0">
                  <a:pos x="17" y="40"/>
                </a:cxn>
                <a:cxn ang="0">
                  <a:pos x="30" y="0"/>
                </a:cxn>
                <a:cxn ang="0">
                  <a:pos x="69" y="0"/>
                </a:cxn>
                <a:cxn ang="0">
                  <a:pos x="115" y="43"/>
                </a:cxn>
                <a:cxn ang="0">
                  <a:pos x="174" y="132"/>
                </a:cxn>
                <a:cxn ang="0">
                  <a:pos x="207" y="217"/>
                </a:cxn>
                <a:cxn ang="0">
                  <a:pos x="236" y="299"/>
                </a:cxn>
                <a:cxn ang="0">
                  <a:pos x="246" y="374"/>
                </a:cxn>
                <a:cxn ang="0">
                  <a:pos x="243" y="413"/>
                </a:cxn>
                <a:cxn ang="0">
                  <a:pos x="213" y="462"/>
                </a:cxn>
                <a:cxn ang="0">
                  <a:pos x="164" y="594"/>
                </a:cxn>
                <a:cxn ang="0">
                  <a:pos x="108" y="669"/>
                </a:cxn>
                <a:cxn ang="0">
                  <a:pos x="95" y="702"/>
                </a:cxn>
                <a:cxn ang="0">
                  <a:pos x="148" y="708"/>
                </a:cxn>
                <a:cxn ang="0">
                  <a:pos x="216" y="708"/>
                </a:cxn>
                <a:cxn ang="0">
                  <a:pos x="301" y="737"/>
                </a:cxn>
                <a:cxn ang="0">
                  <a:pos x="295" y="760"/>
                </a:cxn>
                <a:cxn ang="0">
                  <a:pos x="282" y="786"/>
                </a:cxn>
                <a:cxn ang="0">
                  <a:pos x="256" y="799"/>
                </a:cxn>
                <a:cxn ang="0">
                  <a:pos x="203" y="780"/>
                </a:cxn>
                <a:cxn ang="0">
                  <a:pos x="148" y="751"/>
                </a:cxn>
                <a:cxn ang="0">
                  <a:pos x="69" y="747"/>
                </a:cxn>
                <a:cxn ang="0">
                  <a:pos x="20" y="757"/>
                </a:cxn>
                <a:cxn ang="0">
                  <a:pos x="0" y="741"/>
                </a:cxn>
                <a:cxn ang="0">
                  <a:pos x="0" y="718"/>
                </a:cxn>
                <a:cxn ang="0">
                  <a:pos x="27" y="692"/>
                </a:cxn>
                <a:cxn ang="0">
                  <a:pos x="69" y="649"/>
                </a:cxn>
                <a:cxn ang="0">
                  <a:pos x="144" y="540"/>
                </a:cxn>
                <a:cxn ang="0">
                  <a:pos x="177" y="446"/>
                </a:cxn>
                <a:cxn ang="0">
                  <a:pos x="187" y="354"/>
                </a:cxn>
                <a:cxn ang="0">
                  <a:pos x="184" y="305"/>
                </a:cxn>
                <a:cxn ang="0">
                  <a:pos x="158" y="217"/>
                </a:cxn>
                <a:cxn ang="0">
                  <a:pos x="89" y="122"/>
                </a:cxn>
                <a:cxn ang="0">
                  <a:pos x="40" y="73"/>
                </a:cxn>
                <a:cxn ang="0">
                  <a:pos x="56" y="93"/>
                </a:cxn>
              </a:cxnLst>
              <a:rect l="0" t="0" r="r" b="b"/>
              <a:pathLst>
                <a:path w="301" h="799">
                  <a:moveTo>
                    <a:pt x="56" y="93"/>
                  </a:moveTo>
                  <a:lnTo>
                    <a:pt x="17" y="40"/>
                  </a:lnTo>
                  <a:lnTo>
                    <a:pt x="30" y="0"/>
                  </a:lnTo>
                  <a:lnTo>
                    <a:pt x="69" y="0"/>
                  </a:lnTo>
                  <a:lnTo>
                    <a:pt x="115" y="43"/>
                  </a:lnTo>
                  <a:lnTo>
                    <a:pt x="174" y="132"/>
                  </a:lnTo>
                  <a:lnTo>
                    <a:pt x="207" y="217"/>
                  </a:lnTo>
                  <a:lnTo>
                    <a:pt x="236" y="299"/>
                  </a:lnTo>
                  <a:lnTo>
                    <a:pt x="246" y="374"/>
                  </a:lnTo>
                  <a:lnTo>
                    <a:pt x="243" y="413"/>
                  </a:lnTo>
                  <a:lnTo>
                    <a:pt x="213" y="462"/>
                  </a:lnTo>
                  <a:lnTo>
                    <a:pt x="164" y="594"/>
                  </a:lnTo>
                  <a:lnTo>
                    <a:pt x="108" y="669"/>
                  </a:lnTo>
                  <a:lnTo>
                    <a:pt x="95" y="702"/>
                  </a:lnTo>
                  <a:lnTo>
                    <a:pt x="148" y="708"/>
                  </a:lnTo>
                  <a:lnTo>
                    <a:pt x="216" y="708"/>
                  </a:lnTo>
                  <a:lnTo>
                    <a:pt x="301" y="737"/>
                  </a:lnTo>
                  <a:lnTo>
                    <a:pt x="295" y="760"/>
                  </a:lnTo>
                  <a:lnTo>
                    <a:pt x="282" y="786"/>
                  </a:lnTo>
                  <a:lnTo>
                    <a:pt x="256" y="799"/>
                  </a:lnTo>
                  <a:lnTo>
                    <a:pt x="203" y="780"/>
                  </a:lnTo>
                  <a:lnTo>
                    <a:pt x="148" y="751"/>
                  </a:lnTo>
                  <a:lnTo>
                    <a:pt x="69" y="747"/>
                  </a:lnTo>
                  <a:lnTo>
                    <a:pt x="20" y="757"/>
                  </a:lnTo>
                  <a:lnTo>
                    <a:pt x="0" y="741"/>
                  </a:lnTo>
                  <a:lnTo>
                    <a:pt x="0" y="718"/>
                  </a:lnTo>
                  <a:lnTo>
                    <a:pt x="27" y="692"/>
                  </a:lnTo>
                  <a:lnTo>
                    <a:pt x="69" y="649"/>
                  </a:lnTo>
                  <a:lnTo>
                    <a:pt x="144" y="540"/>
                  </a:lnTo>
                  <a:lnTo>
                    <a:pt x="177" y="446"/>
                  </a:lnTo>
                  <a:lnTo>
                    <a:pt x="187" y="354"/>
                  </a:lnTo>
                  <a:lnTo>
                    <a:pt x="184" y="305"/>
                  </a:lnTo>
                  <a:lnTo>
                    <a:pt x="158" y="217"/>
                  </a:lnTo>
                  <a:lnTo>
                    <a:pt x="89" y="122"/>
                  </a:lnTo>
                  <a:lnTo>
                    <a:pt x="40" y="73"/>
                  </a:lnTo>
                  <a:lnTo>
                    <a:pt x="56" y="9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3"/>
            <p:cNvSpPr>
              <a:spLocks/>
            </p:cNvSpPr>
            <p:nvPr/>
          </p:nvSpPr>
          <p:spPr bwMode="auto">
            <a:xfrm>
              <a:off x="6099175" y="4808538"/>
              <a:ext cx="703263" cy="1398588"/>
            </a:xfrm>
            <a:custGeom>
              <a:avLst/>
              <a:gdLst/>
              <a:ahLst/>
              <a:cxnLst>
                <a:cxn ang="0">
                  <a:pos x="258" y="155"/>
                </a:cxn>
                <a:cxn ang="0">
                  <a:pos x="325" y="69"/>
                </a:cxn>
                <a:cxn ang="0">
                  <a:pos x="384" y="0"/>
                </a:cxn>
                <a:cxn ang="0">
                  <a:pos x="423" y="7"/>
                </a:cxn>
                <a:cxn ang="0">
                  <a:pos x="443" y="36"/>
                </a:cxn>
                <a:cxn ang="0">
                  <a:pos x="443" y="88"/>
                </a:cxn>
                <a:cxn ang="0">
                  <a:pos x="407" y="119"/>
                </a:cxn>
                <a:cxn ang="0">
                  <a:pos x="344" y="158"/>
                </a:cxn>
                <a:cxn ang="0">
                  <a:pos x="295" y="207"/>
                </a:cxn>
                <a:cxn ang="0">
                  <a:pos x="239" y="272"/>
                </a:cxn>
                <a:cxn ang="0">
                  <a:pos x="216" y="321"/>
                </a:cxn>
                <a:cxn ang="0">
                  <a:pos x="190" y="380"/>
                </a:cxn>
                <a:cxn ang="0">
                  <a:pos x="176" y="459"/>
                </a:cxn>
                <a:cxn ang="0">
                  <a:pos x="176" y="530"/>
                </a:cxn>
                <a:cxn ang="0">
                  <a:pos x="190" y="619"/>
                </a:cxn>
                <a:cxn ang="0">
                  <a:pos x="226" y="705"/>
                </a:cxn>
                <a:cxn ang="0">
                  <a:pos x="255" y="754"/>
                </a:cxn>
                <a:cxn ang="0">
                  <a:pos x="275" y="786"/>
                </a:cxn>
                <a:cxn ang="0">
                  <a:pos x="275" y="813"/>
                </a:cxn>
                <a:cxn ang="0">
                  <a:pos x="255" y="822"/>
                </a:cxn>
                <a:cxn ang="0">
                  <a:pos x="209" y="822"/>
                </a:cxn>
                <a:cxn ang="0">
                  <a:pos x="137" y="835"/>
                </a:cxn>
                <a:cxn ang="0">
                  <a:pos x="81" y="855"/>
                </a:cxn>
                <a:cxn ang="0">
                  <a:pos x="49" y="881"/>
                </a:cxn>
                <a:cxn ang="0">
                  <a:pos x="19" y="871"/>
                </a:cxn>
                <a:cxn ang="0">
                  <a:pos x="0" y="835"/>
                </a:cxn>
                <a:cxn ang="0">
                  <a:pos x="3" y="806"/>
                </a:cxn>
                <a:cxn ang="0">
                  <a:pos x="59" y="783"/>
                </a:cxn>
                <a:cxn ang="0">
                  <a:pos x="147" y="777"/>
                </a:cxn>
                <a:cxn ang="0">
                  <a:pos x="229" y="777"/>
                </a:cxn>
                <a:cxn ang="0">
                  <a:pos x="196" y="737"/>
                </a:cxn>
                <a:cxn ang="0">
                  <a:pos x="180" y="688"/>
                </a:cxn>
                <a:cxn ang="0">
                  <a:pos x="157" y="619"/>
                </a:cxn>
                <a:cxn ang="0">
                  <a:pos x="131" y="547"/>
                </a:cxn>
                <a:cxn ang="0">
                  <a:pos x="131" y="462"/>
                </a:cxn>
                <a:cxn ang="0">
                  <a:pos x="137" y="380"/>
                </a:cxn>
                <a:cxn ang="0">
                  <a:pos x="167" y="305"/>
                </a:cxn>
                <a:cxn ang="0">
                  <a:pos x="219" y="207"/>
                </a:cxn>
                <a:cxn ang="0">
                  <a:pos x="258" y="155"/>
                </a:cxn>
              </a:cxnLst>
              <a:rect l="0" t="0" r="r" b="b"/>
              <a:pathLst>
                <a:path w="443" h="881">
                  <a:moveTo>
                    <a:pt x="258" y="155"/>
                  </a:moveTo>
                  <a:lnTo>
                    <a:pt x="325" y="69"/>
                  </a:lnTo>
                  <a:lnTo>
                    <a:pt x="384" y="0"/>
                  </a:lnTo>
                  <a:lnTo>
                    <a:pt x="423" y="7"/>
                  </a:lnTo>
                  <a:lnTo>
                    <a:pt x="443" y="36"/>
                  </a:lnTo>
                  <a:lnTo>
                    <a:pt x="443" y="88"/>
                  </a:lnTo>
                  <a:lnTo>
                    <a:pt x="407" y="119"/>
                  </a:lnTo>
                  <a:lnTo>
                    <a:pt x="344" y="158"/>
                  </a:lnTo>
                  <a:lnTo>
                    <a:pt x="295" y="207"/>
                  </a:lnTo>
                  <a:lnTo>
                    <a:pt x="239" y="272"/>
                  </a:lnTo>
                  <a:lnTo>
                    <a:pt x="216" y="321"/>
                  </a:lnTo>
                  <a:lnTo>
                    <a:pt x="190" y="380"/>
                  </a:lnTo>
                  <a:lnTo>
                    <a:pt x="176" y="459"/>
                  </a:lnTo>
                  <a:lnTo>
                    <a:pt x="176" y="530"/>
                  </a:lnTo>
                  <a:lnTo>
                    <a:pt x="190" y="619"/>
                  </a:lnTo>
                  <a:lnTo>
                    <a:pt x="226" y="705"/>
                  </a:lnTo>
                  <a:lnTo>
                    <a:pt x="255" y="754"/>
                  </a:lnTo>
                  <a:lnTo>
                    <a:pt x="275" y="786"/>
                  </a:lnTo>
                  <a:lnTo>
                    <a:pt x="275" y="813"/>
                  </a:lnTo>
                  <a:lnTo>
                    <a:pt x="255" y="822"/>
                  </a:lnTo>
                  <a:lnTo>
                    <a:pt x="209" y="822"/>
                  </a:lnTo>
                  <a:lnTo>
                    <a:pt x="137" y="835"/>
                  </a:lnTo>
                  <a:lnTo>
                    <a:pt x="81" y="855"/>
                  </a:lnTo>
                  <a:lnTo>
                    <a:pt x="49" y="881"/>
                  </a:lnTo>
                  <a:lnTo>
                    <a:pt x="19" y="871"/>
                  </a:lnTo>
                  <a:lnTo>
                    <a:pt x="0" y="835"/>
                  </a:lnTo>
                  <a:lnTo>
                    <a:pt x="3" y="806"/>
                  </a:lnTo>
                  <a:lnTo>
                    <a:pt x="59" y="783"/>
                  </a:lnTo>
                  <a:lnTo>
                    <a:pt x="147" y="777"/>
                  </a:lnTo>
                  <a:lnTo>
                    <a:pt x="229" y="777"/>
                  </a:lnTo>
                  <a:lnTo>
                    <a:pt x="196" y="737"/>
                  </a:lnTo>
                  <a:lnTo>
                    <a:pt x="180" y="688"/>
                  </a:lnTo>
                  <a:lnTo>
                    <a:pt x="157" y="619"/>
                  </a:lnTo>
                  <a:lnTo>
                    <a:pt x="131" y="547"/>
                  </a:lnTo>
                  <a:lnTo>
                    <a:pt x="131" y="462"/>
                  </a:lnTo>
                  <a:lnTo>
                    <a:pt x="137" y="380"/>
                  </a:lnTo>
                  <a:lnTo>
                    <a:pt x="167" y="305"/>
                  </a:lnTo>
                  <a:lnTo>
                    <a:pt x="219" y="207"/>
                  </a:lnTo>
                  <a:lnTo>
                    <a:pt x="258" y="1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 name="TextBox 10"/>
          <p:cNvSpPr txBox="1"/>
          <p:nvPr/>
        </p:nvSpPr>
        <p:spPr>
          <a:xfrm>
            <a:off x="7772400" y="5715000"/>
            <a:ext cx="301686" cy="523220"/>
          </a:xfrm>
          <a:prstGeom prst="rect">
            <a:avLst/>
          </a:prstGeom>
          <a:noFill/>
        </p:spPr>
        <p:txBody>
          <a:bodyPr wrap="none" rtlCol="0">
            <a:spAutoFit/>
          </a:bodyPr>
          <a:lstStyle/>
          <a:p>
            <a:r>
              <a:rPr lang="en-US" sz="2800" b="1" dirty="0" smtClean="0"/>
              <a:t>!</a:t>
            </a:r>
            <a:endParaRPr lang="en-US" sz="28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Samaritan Woman</a:t>
            </a:r>
          </a:p>
          <a:p>
            <a:r>
              <a:rPr lang="en-US" baseline="30000" dirty="0" smtClean="0"/>
              <a:t>15 </a:t>
            </a:r>
            <a:r>
              <a:rPr lang="en-US" dirty="0" smtClean="0"/>
              <a:t>The woman *said to Him, “Sir, give me this water, so I will not be thirsty nor come all the way here to draw.” </a:t>
            </a:r>
          </a:p>
          <a:p>
            <a:r>
              <a:rPr lang="en-US" baseline="30000" dirty="0" smtClean="0"/>
              <a:t>39 </a:t>
            </a:r>
            <a:r>
              <a:rPr lang="en-US" dirty="0" smtClean="0"/>
              <a:t>From that city many of the Samaritans </a:t>
            </a:r>
            <a:r>
              <a:rPr lang="en-US" b="1" dirty="0" smtClean="0"/>
              <a:t>believed</a:t>
            </a:r>
            <a:r>
              <a:rPr lang="en-US" dirty="0" smtClean="0"/>
              <a:t> in Him because of the word of the woman who testified, “He told me all the things that I </a:t>
            </a:r>
            <a:r>
              <a:rPr lang="en-US" i="1" dirty="0" smtClean="0"/>
              <a:t>have</a:t>
            </a:r>
            <a:r>
              <a:rPr lang="en-US" dirty="0" smtClean="0"/>
              <a:t> done.” </a:t>
            </a:r>
            <a:r>
              <a:rPr lang="en-US" baseline="30000" dirty="0" smtClean="0"/>
              <a:t>40 </a:t>
            </a:r>
            <a:r>
              <a:rPr lang="en-US" dirty="0" smtClean="0"/>
              <a:t>So when the Samaritans came to Jesus, they were asking Him to stay with them; and He stayed there two days. </a:t>
            </a:r>
            <a:r>
              <a:rPr lang="en-US" baseline="30000" dirty="0" smtClean="0"/>
              <a:t>41 </a:t>
            </a:r>
            <a:r>
              <a:rPr lang="en-US" dirty="0" smtClean="0"/>
              <a:t>Many more </a:t>
            </a:r>
            <a:r>
              <a:rPr lang="en-US" b="1" dirty="0" smtClean="0"/>
              <a:t>believed</a:t>
            </a:r>
            <a:r>
              <a:rPr lang="en-US" dirty="0" smtClean="0"/>
              <a:t> because of His word; </a:t>
            </a:r>
            <a:r>
              <a:rPr lang="en-US" baseline="30000" dirty="0" smtClean="0"/>
              <a:t>42 </a:t>
            </a:r>
            <a:r>
              <a:rPr lang="en-US" dirty="0" smtClean="0"/>
              <a:t>and they were saying to the woman, “It is no longer because of what you said that we believe, for we have heard for ourselves and know that this One is indeed the </a:t>
            </a:r>
            <a:r>
              <a:rPr lang="en-US" b="1" dirty="0" smtClean="0"/>
              <a:t>Savior of the world</a:t>
            </a:r>
            <a:r>
              <a:rPr lang="en-US" dirty="0" smtClean="0"/>
              <a:t>.”</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a:t>
            </a:r>
            <a:endParaRPr lang="en-US" dirty="0"/>
          </a:p>
        </p:txBody>
      </p:sp>
      <p:sp>
        <p:nvSpPr>
          <p:cNvPr id="3" name="Content Placeholder 2"/>
          <p:cNvSpPr>
            <a:spLocks noGrp="1"/>
          </p:cNvSpPr>
          <p:nvPr>
            <p:ph idx="1"/>
          </p:nvPr>
        </p:nvSpPr>
        <p:spPr/>
        <p:txBody>
          <a:bodyPr>
            <a:normAutofit fontScale="92500" lnSpcReduction="20000"/>
          </a:bodyPr>
          <a:lstStyle/>
          <a:p>
            <a:r>
              <a:rPr lang="en-US" baseline="30000" dirty="0" smtClean="0"/>
              <a:t>47 </a:t>
            </a:r>
            <a:r>
              <a:rPr lang="en-US" dirty="0" smtClean="0"/>
              <a:t>When he heard that Jesus had come out of Judea into Galilee, he went to Him and was imploring </a:t>
            </a:r>
            <a:r>
              <a:rPr lang="en-US" i="1" dirty="0" smtClean="0"/>
              <a:t>Him</a:t>
            </a:r>
            <a:r>
              <a:rPr lang="en-US" dirty="0" smtClean="0"/>
              <a:t> to come down and heal his son; for he was at the point of death. </a:t>
            </a:r>
          </a:p>
          <a:p>
            <a:r>
              <a:rPr lang="en-US" dirty="0" smtClean="0"/>
              <a:t>49 So Jesus said to him, “</a:t>
            </a:r>
            <a:r>
              <a:rPr lang="en-US" dirty="0" smtClean="0">
                <a:solidFill>
                  <a:srgbClr val="FF0000"/>
                </a:solidFill>
              </a:rPr>
              <a:t>Unless you </a:t>
            </a:r>
            <a:r>
              <a:rPr lang="en-US" i="1" dirty="0" smtClean="0">
                <a:solidFill>
                  <a:srgbClr val="FF0000"/>
                </a:solidFill>
              </a:rPr>
              <a:t>people</a:t>
            </a:r>
            <a:r>
              <a:rPr lang="en-US" dirty="0" smtClean="0">
                <a:solidFill>
                  <a:srgbClr val="FF0000"/>
                </a:solidFill>
              </a:rPr>
              <a:t> see signs and wonders, you </a:t>
            </a:r>
            <a:r>
              <a:rPr lang="en-US" i="1" dirty="0" smtClean="0">
                <a:solidFill>
                  <a:srgbClr val="FF0000"/>
                </a:solidFill>
              </a:rPr>
              <a:t>simply</a:t>
            </a:r>
            <a:r>
              <a:rPr lang="en-US" dirty="0" smtClean="0">
                <a:solidFill>
                  <a:srgbClr val="FF0000"/>
                </a:solidFill>
              </a:rPr>
              <a:t> will not believe</a:t>
            </a:r>
            <a:r>
              <a:rPr lang="en-US" dirty="0" smtClean="0"/>
              <a:t>.”</a:t>
            </a:r>
          </a:p>
          <a:p>
            <a:r>
              <a:rPr lang="en-US" baseline="30000" dirty="0" smtClean="0"/>
              <a:t>49 </a:t>
            </a:r>
            <a:r>
              <a:rPr lang="en-US" dirty="0" smtClean="0"/>
              <a:t>The royal official *said to Him, “Sir, come down before my child dies.” </a:t>
            </a:r>
          </a:p>
          <a:p>
            <a:r>
              <a:rPr lang="en-US" baseline="30000" dirty="0" smtClean="0"/>
              <a:t>50</a:t>
            </a:r>
            <a:r>
              <a:rPr lang="en-US" dirty="0" smtClean="0"/>
              <a:t>Jesus said to him, “</a:t>
            </a:r>
            <a:r>
              <a:rPr lang="en-US" dirty="0" smtClean="0">
                <a:solidFill>
                  <a:srgbClr val="FF0000"/>
                </a:solidFill>
              </a:rPr>
              <a:t>Go; your son lives</a:t>
            </a:r>
            <a:r>
              <a:rPr lang="en-US" dirty="0" smtClean="0"/>
              <a:t>.” The man </a:t>
            </a:r>
            <a:r>
              <a:rPr lang="en-US" b="1" dirty="0" smtClean="0"/>
              <a:t>believed</a:t>
            </a:r>
            <a:r>
              <a:rPr lang="en-US" dirty="0" smtClean="0"/>
              <a:t> the word that Jesus spoke to him and started off.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Side Note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Greek word for ‘royal official’, </a:t>
            </a:r>
            <a:r>
              <a:rPr lang="en-US" dirty="0" err="1" smtClean="0"/>
              <a:t>basilikos</a:t>
            </a:r>
            <a:r>
              <a:rPr lang="en-US" dirty="0" smtClean="0"/>
              <a:t>, sometimes rendered ‘nobleman’, probably refers to someone officially attached to the service of a </a:t>
            </a:r>
            <a:r>
              <a:rPr lang="en-US" dirty="0" err="1" smtClean="0"/>
              <a:t>basileus</a:t>
            </a:r>
            <a:r>
              <a:rPr lang="en-US" dirty="0" smtClean="0"/>
              <a:t>, a ‘king’ – here doubtless referring to Herod Antipas. He was tetrarch of Galilee from 4BC to AD 39, and not properly a ‘king’ at all; but he was popularly considered one (Mk 6:14). [Carson p238]</a:t>
            </a:r>
          </a:p>
          <a:p>
            <a:r>
              <a:rPr lang="en-US" dirty="0" smtClean="0"/>
              <a:t>Is it not probable that Herod Antipas, the man who later wanted to see Jesus (</a:t>
            </a:r>
            <a:r>
              <a:rPr lang="en-US" dirty="0" err="1" smtClean="0"/>
              <a:t>Lk</a:t>
            </a:r>
            <a:r>
              <a:rPr lang="en-US" dirty="0" smtClean="0"/>
              <a:t> 23:8) heard about an official under his authority who was impacted by a miracle performed by Jesus.</a:t>
            </a:r>
          </a:p>
          <a:p>
            <a:r>
              <a:rPr lang="en-US" dirty="0" smtClean="0"/>
              <a:t>Interestingly, </a:t>
            </a:r>
            <a:r>
              <a:rPr lang="en-US" dirty="0" err="1" smtClean="0"/>
              <a:t>Malkus</a:t>
            </a:r>
            <a:r>
              <a:rPr lang="en-US" dirty="0" smtClean="0"/>
              <a:t>, later at Jesus’ arrest, is healed after Peter cuts off his ear. </a:t>
            </a:r>
            <a:r>
              <a:rPr lang="en-US" dirty="0" err="1" smtClean="0"/>
              <a:t>Malkus</a:t>
            </a:r>
            <a:r>
              <a:rPr lang="en-US" dirty="0" smtClean="0"/>
              <a:t> was </a:t>
            </a:r>
            <a:r>
              <a:rPr lang="en-US" dirty="0" err="1" smtClean="0"/>
              <a:t>Caiaphus</a:t>
            </a:r>
            <a:r>
              <a:rPr lang="en-US" dirty="0" smtClean="0"/>
              <a:t>’ slave.</a:t>
            </a:r>
          </a:p>
          <a:p>
            <a:r>
              <a:rPr lang="en-US" dirty="0" smtClean="0"/>
              <a:t>Both Herod &amp; Caiaphas conducted trials of Jesus. Both have people in their employ impacted directly by Jesus.</a:t>
            </a:r>
          </a:p>
          <a:p>
            <a:endParaRPr lang="en-US" dirty="0"/>
          </a:p>
        </p:txBody>
      </p:sp>
      <p:pic>
        <p:nvPicPr>
          <p:cNvPr id="3074" name="Picture 2" descr="C:\Users\Kit\AppData\Local\Microsoft\Windows\Temporary Internet Files\Content.IE5\IRJTRTDT\MP900430958[1].jpg"/>
          <p:cNvPicPr>
            <a:picLocks noChangeAspect="1" noChangeArrowheads="1"/>
          </p:cNvPicPr>
          <p:nvPr/>
        </p:nvPicPr>
        <p:blipFill>
          <a:blip r:embed="rId3" cstate="print"/>
          <a:srcRect l="13158" t="15796" r="13158" b="13124"/>
          <a:stretch>
            <a:fillRect/>
          </a:stretch>
        </p:blipFill>
        <p:spPr bwMode="auto">
          <a:xfrm>
            <a:off x="6781800" y="5029200"/>
            <a:ext cx="2133600" cy="1371600"/>
          </a:xfrm>
          <a:prstGeom prst="rect">
            <a:avLst/>
          </a:prstGeom>
          <a:noFill/>
        </p:spPr>
      </p:pic>
      <p:sp>
        <p:nvSpPr>
          <p:cNvPr id="5" name="TextBox 4"/>
          <p:cNvSpPr txBox="1"/>
          <p:nvPr/>
        </p:nvSpPr>
        <p:spPr>
          <a:xfrm rot="943113">
            <a:off x="7556532" y="5508487"/>
            <a:ext cx="1143000" cy="246221"/>
          </a:xfrm>
          <a:prstGeom prst="rect">
            <a:avLst/>
          </a:prstGeom>
          <a:noFill/>
        </p:spPr>
        <p:txBody>
          <a:bodyPr wrap="square" rtlCol="0">
            <a:spAutoFit/>
          </a:bodyPr>
          <a:lstStyle/>
          <a:p>
            <a:r>
              <a:rPr lang="en-US" sz="1000" b="1" dirty="0" smtClean="0"/>
              <a:t>Interesting</a:t>
            </a:r>
            <a:endParaRPr lang="en-US" sz="10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Jesus’ Public Ministry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Based on comparisons with the </a:t>
            </a:r>
            <a:r>
              <a:rPr lang="en-US" dirty="0" err="1" smtClean="0"/>
              <a:t>Synoptics</a:t>
            </a:r>
            <a:r>
              <a:rPr lang="en-US" dirty="0" smtClean="0"/>
              <a:t>, Jesus started His public ministry in Galilee at around the time of John Chapter 5</a:t>
            </a:r>
          </a:p>
          <a:p>
            <a:r>
              <a:rPr lang="en-US" dirty="0" smtClean="0"/>
              <a:t> Contemporaneous with the death of John the Baptist</a:t>
            </a:r>
          </a:p>
          <a:p>
            <a:r>
              <a:rPr lang="en-US" dirty="0" smtClean="0"/>
              <a:t>Chronological Note</a:t>
            </a:r>
          </a:p>
          <a:p>
            <a:pPr lvl="1"/>
            <a:r>
              <a:rPr lang="en-US" dirty="0" smtClean="0"/>
              <a:t>John 3 occurred prior to John the Baptist’s arrest</a:t>
            </a:r>
          </a:p>
          <a:p>
            <a:pPr lvl="1"/>
            <a:r>
              <a:rPr lang="en-US" dirty="0" smtClean="0"/>
              <a:t>John 4 occurred just after John the Baptist’s arrest</a:t>
            </a:r>
          </a:p>
          <a:p>
            <a:pPr lvl="1"/>
            <a:r>
              <a:rPr lang="en-US" dirty="0" smtClean="0"/>
              <a:t>John 5 occurred close to John the Baptist’s death</a:t>
            </a:r>
          </a:p>
          <a:p>
            <a:pPr lvl="1"/>
            <a:r>
              <a:rPr lang="en-US" dirty="0" smtClean="0"/>
              <a:t>John 6 occurred after John the Baptist’s death</a:t>
            </a:r>
            <a:endParaRPr lang="en-US" dirty="0"/>
          </a:p>
        </p:txBody>
      </p:sp>
      <p:pic>
        <p:nvPicPr>
          <p:cNvPr id="2050" name="Picture 2" descr="C:\Users\Kit\AppData\Local\Microsoft\Windows\Temporary Internet Files\Content.IE5\APQOCUR9\MC900055285[1].wmf"/>
          <p:cNvPicPr>
            <a:picLocks noChangeAspect="1" noChangeArrowheads="1"/>
          </p:cNvPicPr>
          <p:nvPr/>
        </p:nvPicPr>
        <p:blipFill>
          <a:blip r:embed="rId3" cstate="print"/>
          <a:srcRect/>
          <a:stretch>
            <a:fillRect/>
          </a:stretch>
        </p:blipFill>
        <p:spPr bwMode="auto">
          <a:xfrm>
            <a:off x="7806133" y="5791200"/>
            <a:ext cx="956867" cy="9906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Gospel of John is a “Spiritual Gospel”</a:t>
            </a:r>
          </a:p>
          <a:p>
            <a:r>
              <a:rPr lang="en-US" dirty="0" smtClean="0"/>
              <a:t>Fabric of Scripture Pervades the Gospel</a:t>
            </a:r>
          </a:p>
          <a:p>
            <a:r>
              <a:rPr lang="en-US" dirty="0" smtClean="0"/>
              <a:t>Teachers Provide Perspective</a:t>
            </a:r>
          </a:p>
          <a:p>
            <a:r>
              <a:rPr lang="en-US" dirty="0" smtClean="0"/>
              <a:t>Previous Chapters Provide Background</a:t>
            </a:r>
            <a:endParaRPr lang="en-US" dirty="0"/>
          </a:p>
        </p:txBody>
      </p:sp>
      <p:sp>
        <p:nvSpPr>
          <p:cNvPr id="1030" name="AutoShape 6"/>
          <p:cNvSpPr>
            <a:spLocks noChangeAspect="1" noChangeArrowheads="1" noTextEdit="1"/>
          </p:cNvSpPr>
          <p:nvPr/>
        </p:nvSpPr>
        <p:spPr bwMode="auto">
          <a:xfrm>
            <a:off x="6096000" y="2895600"/>
            <a:ext cx="2713038" cy="3311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15" name="Group 14"/>
          <p:cNvGrpSpPr/>
          <p:nvPr/>
        </p:nvGrpSpPr>
        <p:grpSpPr>
          <a:xfrm rot="579010" flipH="1">
            <a:off x="6252217" y="2794523"/>
            <a:ext cx="2709863" cy="3308351"/>
            <a:chOff x="6099175" y="2898775"/>
            <a:chExt cx="2709863" cy="3308351"/>
          </a:xfrm>
        </p:grpSpPr>
        <p:sp>
          <p:nvSpPr>
            <p:cNvPr id="1032" name="Freeform 8"/>
            <p:cNvSpPr>
              <a:spLocks/>
            </p:cNvSpPr>
            <p:nvPr/>
          </p:nvSpPr>
          <p:spPr bwMode="auto">
            <a:xfrm>
              <a:off x="6853238" y="2898775"/>
              <a:ext cx="787400" cy="763588"/>
            </a:xfrm>
            <a:custGeom>
              <a:avLst/>
              <a:gdLst/>
              <a:ahLst/>
              <a:cxnLst>
                <a:cxn ang="0">
                  <a:pos x="102" y="22"/>
                </a:cxn>
                <a:cxn ang="0">
                  <a:pos x="157" y="0"/>
                </a:cxn>
                <a:cxn ang="0">
                  <a:pos x="197" y="16"/>
                </a:cxn>
                <a:cxn ang="0">
                  <a:pos x="239" y="68"/>
                </a:cxn>
                <a:cxn ang="0">
                  <a:pos x="266" y="143"/>
                </a:cxn>
                <a:cxn ang="0">
                  <a:pos x="269" y="196"/>
                </a:cxn>
                <a:cxn ang="0">
                  <a:pos x="272" y="265"/>
                </a:cxn>
                <a:cxn ang="0">
                  <a:pos x="450" y="262"/>
                </a:cxn>
                <a:cxn ang="0">
                  <a:pos x="496" y="272"/>
                </a:cxn>
                <a:cxn ang="0">
                  <a:pos x="490" y="304"/>
                </a:cxn>
                <a:cxn ang="0">
                  <a:pos x="395" y="291"/>
                </a:cxn>
                <a:cxn ang="0">
                  <a:pos x="269" y="311"/>
                </a:cxn>
                <a:cxn ang="0">
                  <a:pos x="243" y="379"/>
                </a:cxn>
                <a:cxn ang="0">
                  <a:pos x="207" y="438"/>
                </a:cxn>
                <a:cxn ang="0">
                  <a:pos x="164" y="461"/>
                </a:cxn>
                <a:cxn ang="0">
                  <a:pos x="118" y="481"/>
                </a:cxn>
                <a:cxn ang="0">
                  <a:pos x="85" y="468"/>
                </a:cxn>
                <a:cxn ang="0">
                  <a:pos x="39" y="415"/>
                </a:cxn>
                <a:cxn ang="0">
                  <a:pos x="7" y="350"/>
                </a:cxn>
                <a:cxn ang="0">
                  <a:pos x="0" y="295"/>
                </a:cxn>
                <a:cxn ang="0">
                  <a:pos x="17" y="182"/>
                </a:cxn>
                <a:cxn ang="0">
                  <a:pos x="56" y="98"/>
                </a:cxn>
                <a:cxn ang="0">
                  <a:pos x="85" y="49"/>
                </a:cxn>
                <a:cxn ang="0">
                  <a:pos x="121" y="19"/>
                </a:cxn>
                <a:cxn ang="0">
                  <a:pos x="102" y="22"/>
                </a:cxn>
              </a:cxnLst>
              <a:rect l="0" t="0" r="r" b="b"/>
              <a:pathLst>
                <a:path w="496" h="481">
                  <a:moveTo>
                    <a:pt x="102" y="22"/>
                  </a:moveTo>
                  <a:lnTo>
                    <a:pt x="157" y="0"/>
                  </a:lnTo>
                  <a:lnTo>
                    <a:pt x="197" y="16"/>
                  </a:lnTo>
                  <a:lnTo>
                    <a:pt x="239" y="68"/>
                  </a:lnTo>
                  <a:lnTo>
                    <a:pt x="266" y="143"/>
                  </a:lnTo>
                  <a:lnTo>
                    <a:pt x="269" y="196"/>
                  </a:lnTo>
                  <a:lnTo>
                    <a:pt x="272" y="265"/>
                  </a:lnTo>
                  <a:lnTo>
                    <a:pt x="450" y="262"/>
                  </a:lnTo>
                  <a:lnTo>
                    <a:pt x="496" y="272"/>
                  </a:lnTo>
                  <a:lnTo>
                    <a:pt x="490" y="304"/>
                  </a:lnTo>
                  <a:lnTo>
                    <a:pt x="395" y="291"/>
                  </a:lnTo>
                  <a:lnTo>
                    <a:pt x="269" y="311"/>
                  </a:lnTo>
                  <a:lnTo>
                    <a:pt x="243" y="379"/>
                  </a:lnTo>
                  <a:lnTo>
                    <a:pt x="207" y="438"/>
                  </a:lnTo>
                  <a:lnTo>
                    <a:pt x="164" y="461"/>
                  </a:lnTo>
                  <a:lnTo>
                    <a:pt x="118" y="481"/>
                  </a:lnTo>
                  <a:lnTo>
                    <a:pt x="85" y="468"/>
                  </a:lnTo>
                  <a:lnTo>
                    <a:pt x="39" y="415"/>
                  </a:lnTo>
                  <a:lnTo>
                    <a:pt x="7" y="350"/>
                  </a:lnTo>
                  <a:lnTo>
                    <a:pt x="0" y="295"/>
                  </a:lnTo>
                  <a:lnTo>
                    <a:pt x="17" y="182"/>
                  </a:lnTo>
                  <a:lnTo>
                    <a:pt x="56" y="98"/>
                  </a:lnTo>
                  <a:lnTo>
                    <a:pt x="85" y="49"/>
                  </a:lnTo>
                  <a:lnTo>
                    <a:pt x="121" y="19"/>
                  </a:lnTo>
                  <a:lnTo>
                    <a:pt x="102" y="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3" name="Freeform 9"/>
            <p:cNvSpPr>
              <a:spLocks/>
            </p:cNvSpPr>
            <p:nvPr/>
          </p:nvSpPr>
          <p:spPr bwMode="auto">
            <a:xfrm rot="20425239">
              <a:off x="7197725" y="3385970"/>
              <a:ext cx="1611313" cy="284163"/>
            </a:xfrm>
            <a:custGeom>
              <a:avLst/>
              <a:gdLst/>
              <a:ahLst/>
              <a:cxnLst>
                <a:cxn ang="0">
                  <a:pos x="0" y="114"/>
                </a:cxn>
                <a:cxn ang="0">
                  <a:pos x="85" y="85"/>
                </a:cxn>
                <a:cxn ang="0">
                  <a:pos x="267" y="72"/>
                </a:cxn>
                <a:cxn ang="0">
                  <a:pos x="417" y="59"/>
                </a:cxn>
                <a:cxn ang="0">
                  <a:pos x="585" y="33"/>
                </a:cxn>
                <a:cxn ang="0">
                  <a:pos x="709" y="29"/>
                </a:cxn>
                <a:cxn ang="0">
                  <a:pos x="874" y="10"/>
                </a:cxn>
                <a:cxn ang="0">
                  <a:pos x="1012" y="0"/>
                </a:cxn>
                <a:cxn ang="0">
                  <a:pos x="1015" y="20"/>
                </a:cxn>
                <a:cxn ang="0">
                  <a:pos x="982" y="46"/>
                </a:cxn>
                <a:cxn ang="0">
                  <a:pos x="858" y="46"/>
                </a:cxn>
                <a:cxn ang="0">
                  <a:pos x="868" y="78"/>
                </a:cxn>
                <a:cxn ang="0">
                  <a:pos x="851" y="117"/>
                </a:cxn>
                <a:cxn ang="0">
                  <a:pos x="818" y="143"/>
                </a:cxn>
                <a:cxn ang="0">
                  <a:pos x="766" y="143"/>
                </a:cxn>
                <a:cxn ang="0">
                  <a:pos x="722" y="130"/>
                </a:cxn>
                <a:cxn ang="0">
                  <a:pos x="706" y="88"/>
                </a:cxn>
                <a:cxn ang="0">
                  <a:pos x="706" y="62"/>
                </a:cxn>
                <a:cxn ang="0">
                  <a:pos x="588" y="65"/>
                </a:cxn>
                <a:cxn ang="0">
                  <a:pos x="539" y="78"/>
                </a:cxn>
                <a:cxn ang="0">
                  <a:pos x="440" y="104"/>
                </a:cxn>
                <a:cxn ang="0">
                  <a:pos x="299" y="121"/>
                </a:cxn>
                <a:cxn ang="0">
                  <a:pos x="181" y="124"/>
                </a:cxn>
                <a:cxn ang="0">
                  <a:pos x="102" y="140"/>
                </a:cxn>
                <a:cxn ang="0">
                  <a:pos x="30" y="179"/>
                </a:cxn>
                <a:cxn ang="0">
                  <a:pos x="0" y="140"/>
                </a:cxn>
                <a:cxn ang="0">
                  <a:pos x="20" y="104"/>
                </a:cxn>
                <a:cxn ang="0">
                  <a:pos x="36" y="95"/>
                </a:cxn>
                <a:cxn ang="0">
                  <a:pos x="0" y="114"/>
                </a:cxn>
              </a:cxnLst>
              <a:rect l="0" t="0" r="r" b="b"/>
              <a:pathLst>
                <a:path w="1015" h="179">
                  <a:moveTo>
                    <a:pt x="0" y="114"/>
                  </a:moveTo>
                  <a:lnTo>
                    <a:pt x="85" y="85"/>
                  </a:lnTo>
                  <a:lnTo>
                    <a:pt x="267" y="72"/>
                  </a:lnTo>
                  <a:lnTo>
                    <a:pt x="417" y="59"/>
                  </a:lnTo>
                  <a:lnTo>
                    <a:pt x="585" y="33"/>
                  </a:lnTo>
                  <a:lnTo>
                    <a:pt x="709" y="29"/>
                  </a:lnTo>
                  <a:lnTo>
                    <a:pt x="874" y="10"/>
                  </a:lnTo>
                  <a:lnTo>
                    <a:pt x="1012" y="0"/>
                  </a:lnTo>
                  <a:lnTo>
                    <a:pt x="1015" y="20"/>
                  </a:lnTo>
                  <a:lnTo>
                    <a:pt x="982" y="46"/>
                  </a:lnTo>
                  <a:lnTo>
                    <a:pt x="858" y="46"/>
                  </a:lnTo>
                  <a:lnTo>
                    <a:pt x="868" y="78"/>
                  </a:lnTo>
                  <a:lnTo>
                    <a:pt x="851" y="117"/>
                  </a:lnTo>
                  <a:lnTo>
                    <a:pt x="818" y="143"/>
                  </a:lnTo>
                  <a:lnTo>
                    <a:pt x="766" y="143"/>
                  </a:lnTo>
                  <a:lnTo>
                    <a:pt x="722" y="130"/>
                  </a:lnTo>
                  <a:lnTo>
                    <a:pt x="706" y="88"/>
                  </a:lnTo>
                  <a:lnTo>
                    <a:pt x="706" y="62"/>
                  </a:lnTo>
                  <a:lnTo>
                    <a:pt x="588" y="65"/>
                  </a:lnTo>
                  <a:lnTo>
                    <a:pt x="539" y="78"/>
                  </a:lnTo>
                  <a:lnTo>
                    <a:pt x="440" y="104"/>
                  </a:lnTo>
                  <a:lnTo>
                    <a:pt x="299" y="121"/>
                  </a:lnTo>
                  <a:lnTo>
                    <a:pt x="181" y="124"/>
                  </a:lnTo>
                  <a:lnTo>
                    <a:pt x="102" y="140"/>
                  </a:lnTo>
                  <a:lnTo>
                    <a:pt x="30" y="179"/>
                  </a:lnTo>
                  <a:lnTo>
                    <a:pt x="0" y="140"/>
                  </a:lnTo>
                  <a:lnTo>
                    <a:pt x="20" y="104"/>
                  </a:lnTo>
                  <a:lnTo>
                    <a:pt x="36" y="95"/>
                  </a:lnTo>
                  <a:lnTo>
                    <a:pt x="0" y="1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4" name="Freeform 10"/>
            <p:cNvSpPr>
              <a:spLocks/>
            </p:cNvSpPr>
            <p:nvPr/>
          </p:nvSpPr>
          <p:spPr bwMode="auto">
            <a:xfrm>
              <a:off x="6694488" y="3695700"/>
              <a:ext cx="628650" cy="1309688"/>
            </a:xfrm>
            <a:custGeom>
              <a:avLst/>
              <a:gdLst/>
              <a:ahLst/>
              <a:cxnLst>
                <a:cxn ang="0">
                  <a:pos x="176" y="0"/>
                </a:cxn>
                <a:cxn ang="0">
                  <a:pos x="225" y="9"/>
                </a:cxn>
                <a:cxn ang="0">
                  <a:pos x="284" y="9"/>
                </a:cxn>
                <a:cxn ang="0">
                  <a:pos x="363" y="48"/>
                </a:cxn>
                <a:cxn ang="0">
                  <a:pos x="392" y="127"/>
                </a:cxn>
                <a:cxn ang="0">
                  <a:pos x="396" y="235"/>
                </a:cxn>
                <a:cxn ang="0">
                  <a:pos x="366" y="356"/>
                </a:cxn>
                <a:cxn ang="0">
                  <a:pos x="314" y="471"/>
                </a:cxn>
                <a:cxn ang="0">
                  <a:pos x="275" y="569"/>
                </a:cxn>
                <a:cxn ang="0">
                  <a:pos x="235" y="706"/>
                </a:cxn>
                <a:cxn ang="0">
                  <a:pos x="189" y="788"/>
                </a:cxn>
                <a:cxn ang="0">
                  <a:pos x="131" y="825"/>
                </a:cxn>
                <a:cxn ang="0">
                  <a:pos x="81" y="825"/>
                </a:cxn>
                <a:cxn ang="0">
                  <a:pos x="23" y="788"/>
                </a:cxn>
                <a:cxn ang="0">
                  <a:pos x="0" y="735"/>
                </a:cxn>
                <a:cxn ang="0">
                  <a:pos x="0" y="650"/>
                </a:cxn>
                <a:cxn ang="0">
                  <a:pos x="32" y="539"/>
                </a:cxn>
                <a:cxn ang="0">
                  <a:pos x="59" y="386"/>
                </a:cxn>
                <a:cxn ang="0">
                  <a:pos x="68" y="195"/>
                </a:cxn>
                <a:cxn ang="0">
                  <a:pos x="52" y="52"/>
                </a:cxn>
                <a:cxn ang="0">
                  <a:pos x="101" y="3"/>
                </a:cxn>
                <a:cxn ang="0">
                  <a:pos x="176" y="0"/>
                </a:cxn>
              </a:cxnLst>
              <a:rect l="0" t="0" r="r" b="b"/>
              <a:pathLst>
                <a:path w="396" h="825">
                  <a:moveTo>
                    <a:pt x="176" y="0"/>
                  </a:moveTo>
                  <a:lnTo>
                    <a:pt x="225" y="9"/>
                  </a:lnTo>
                  <a:lnTo>
                    <a:pt x="284" y="9"/>
                  </a:lnTo>
                  <a:lnTo>
                    <a:pt x="363" y="48"/>
                  </a:lnTo>
                  <a:lnTo>
                    <a:pt x="392" y="127"/>
                  </a:lnTo>
                  <a:lnTo>
                    <a:pt x="396" y="235"/>
                  </a:lnTo>
                  <a:lnTo>
                    <a:pt x="366" y="356"/>
                  </a:lnTo>
                  <a:lnTo>
                    <a:pt x="314" y="471"/>
                  </a:lnTo>
                  <a:lnTo>
                    <a:pt x="275" y="569"/>
                  </a:lnTo>
                  <a:lnTo>
                    <a:pt x="235" y="706"/>
                  </a:lnTo>
                  <a:lnTo>
                    <a:pt x="189" y="788"/>
                  </a:lnTo>
                  <a:lnTo>
                    <a:pt x="131" y="825"/>
                  </a:lnTo>
                  <a:lnTo>
                    <a:pt x="81" y="825"/>
                  </a:lnTo>
                  <a:lnTo>
                    <a:pt x="23" y="788"/>
                  </a:lnTo>
                  <a:lnTo>
                    <a:pt x="0" y="735"/>
                  </a:lnTo>
                  <a:lnTo>
                    <a:pt x="0" y="650"/>
                  </a:lnTo>
                  <a:lnTo>
                    <a:pt x="32" y="539"/>
                  </a:lnTo>
                  <a:lnTo>
                    <a:pt x="59" y="386"/>
                  </a:lnTo>
                  <a:lnTo>
                    <a:pt x="68" y="195"/>
                  </a:lnTo>
                  <a:lnTo>
                    <a:pt x="52" y="52"/>
                  </a:lnTo>
                  <a:lnTo>
                    <a:pt x="101" y="3"/>
                  </a:lnTo>
                  <a:lnTo>
                    <a:pt x="17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5" name="Freeform 11"/>
            <p:cNvSpPr>
              <a:spLocks/>
            </p:cNvSpPr>
            <p:nvPr/>
          </p:nvSpPr>
          <p:spPr bwMode="auto">
            <a:xfrm>
              <a:off x="6132513" y="3749675"/>
              <a:ext cx="719138" cy="1169988"/>
            </a:xfrm>
            <a:custGeom>
              <a:avLst/>
              <a:gdLst/>
              <a:ahLst/>
              <a:cxnLst>
                <a:cxn ang="0">
                  <a:pos x="345" y="29"/>
                </a:cxn>
                <a:cxn ang="0">
                  <a:pos x="394" y="0"/>
                </a:cxn>
                <a:cxn ang="0">
                  <a:pos x="430" y="0"/>
                </a:cxn>
                <a:cxn ang="0">
                  <a:pos x="453" y="23"/>
                </a:cxn>
                <a:cxn ang="0">
                  <a:pos x="440" y="68"/>
                </a:cxn>
                <a:cxn ang="0">
                  <a:pos x="410" y="98"/>
                </a:cxn>
                <a:cxn ang="0">
                  <a:pos x="355" y="127"/>
                </a:cxn>
                <a:cxn ang="0">
                  <a:pos x="246" y="170"/>
                </a:cxn>
                <a:cxn ang="0">
                  <a:pos x="108" y="246"/>
                </a:cxn>
                <a:cxn ang="0">
                  <a:pos x="56" y="249"/>
                </a:cxn>
                <a:cxn ang="0">
                  <a:pos x="85" y="318"/>
                </a:cxn>
                <a:cxn ang="0">
                  <a:pos x="144" y="393"/>
                </a:cxn>
                <a:cxn ang="0">
                  <a:pos x="193" y="485"/>
                </a:cxn>
                <a:cxn ang="0">
                  <a:pos x="213" y="580"/>
                </a:cxn>
                <a:cxn ang="0">
                  <a:pos x="203" y="609"/>
                </a:cxn>
                <a:cxn ang="0">
                  <a:pos x="174" y="629"/>
                </a:cxn>
                <a:cxn ang="0">
                  <a:pos x="134" y="642"/>
                </a:cxn>
                <a:cxn ang="0">
                  <a:pos x="95" y="671"/>
                </a:cxn>
                <a:cxn ang="0">
                  <a:pos x="79" y="701"/>
                </a:cxn>
                <a:cxn ang="0">
                  <a:pos x="69" y="737"/>
                </a:cxn>
                <a:cxn ang="0">
                  <a:pos x="39" y="737"/>
                </a:cxn>
                <a:cxn ang="0">
                  <a:pos x="29" y="710"/>
                </a:cxn>
                <a:cxn ang="0">
                  <a:pos x="49" y="668"/>
                </a:cxn>
                <a:cxn ang="0">
                  <a:pos x="105" y="639"/>
                </a:cxn>
                <a:cxn ang="0">
                  <a:pos x="138" y="609"/>
                </a:cxn>
                <a:cxn ang="0">
                  <a:pos x="167" y="593"/>
                </a:cxn>
                <a:cxn ang="0">
                  <a:pos x="177" y="563"/>
                </a:cxn>
                <a:cxn ang="0">
                  <a:pos x="164" y="485"/>
                </a:cxn>
                <a:cxn ang="0">
                  <a:pos x="118" y="426"/>
                </a:cxn>
                <a:cxn ang="0">
                  <a:pos x="79" y="374"/>
                </a:cxn>
                <a:cxn ang="0">
                  <a:pos x="29" y="315"/>
                </a:cxn>
                <a:cxn ang="0">
                  <a:pos x="0" y="259"/>
                </a:cxn>
                <a:cxn ang="0">
                  <a:pos x="0" y="225"/>
                </a:cxn>
                <a:cxn ang="0">
                  <a:pos x="26" y="209"/>
                </a:cxn>
                <a:cxn ang="0">
                  <a:pos x="128" y="150"/>
                </a:cxn>
                <a:cxn ang="0">
                  <a:pos x="226" y="98"/>
                </a:cxn>
                <a:cxn ang="0">
                  <a:pos x="325" y="49"/>
                </a:cxn>
                <a:cxn ang="0">
                  <a:pos x="345" y="29"/>
                </a:cxn>
              </a:cxnLst>
              <a:rect l="0" t="0" r="r" b="b"/>
              <a:pathLst>
                <a:path w="453" h="737">
                  <a:moveTo>
                    <a:pt x="345" y="29"/>
                  </a:moveTo>
                  <a:lnTo>
                    <a:pt x="394" y="0"/>
                  </a:lnTo>
                  <a:lnTo>
                    <a:pt x="430" y="0"/>
                  </a:lnTo>
                  <a:lnTo>
                    <a:pt x="453" y="23"/>
                  </a:lnTo>
                  <a:lnTo>
                    <a:pt x="440" y="68"/>
                  </a:lnTo>
                  <a:lnTo>
                    <a:pt x="410" y="98"/>
                  </a:lnTo>
                  <a:lnTo>
                    <a:pt x="355" y="127"/>
                  </a:lnTo>
                  <a:lnTo>
                    <a:pt x="246" y="170"/>
                  </a:lnTo>
                  <a:lnTo>
                    <a:pt x="108" y="246"/>
                  </a:lnTo>
                  <a:lnTo>
                    <a:pt x="56" y="249"/>
                  </a:lnTo>
                  <a:lnTo>
                    <a:pt x="85" y="318"/>
                  </a:lnTo>
                  <a:lnTo>
                    <a:pt x="144" y="393"/>
                  </a:lnTo>
                  <a:lnTo>
                    <a:pt x="193" y="485"/>
                  </a:lnTo>
                  <a:lnTo>
                    <a:pt x="213" y="580"/>
                  </a:lnTo>
                  <a:lnTo>
                    <a:pt x="203" y="609"/>
                  </a:lnTo>
                  <a:lnTo>
                    <a:pt x="174" y="629"/>
                  </a:lnTo>
                  <a:lnTo>
                    <a:pt x="134" y="642"/>
                  </a:lnTo>
                  <a:lnTo>
                    <a:pt x="95" y="671"/>
                  </a:lnTo>
                  <a:lnTo>
                    <a:pt x="79" y="701"/>
                  </a:lnTo>
                  <a:lnTo>
                    <a:pt x="69" y="737"/>
                  </a:lnTo>
                  <a:lnTo>
                    <a:pt x="39" y="737"/>
                  </a:lnTo>
                  <a:lnTo>
                    <a:pt x="29" y="710"/>
                  </a:lnTo>
                  <a:lnTo>
                    <a:pt x="49" y="668"/>
                  </a:lnTo>
                  <a:lnTo>
                    <a:pt x="105" y="639"/>
                  </a:lnTo>
                  <a:lnTo>
                    <a:pt x="138" y="609"/>
                  </a:lnTo>
                  <a:lnTo>
                    <a:pt x="167" y="593"/>
                  </a:lnTo>
                  <a:lnTo>
                    <a:pt x="177" y="563"/>
                  </a:lnTo>
                  <a:lnTo>
                    <a:pt x="164" y="485"/>
                  </a:lnTo>
                  <a:lnTo>
                    <a:pt x="118" y="426"/>
                  </a:lnTo>
                  <a:lnTo>
                    <a:pt x="79" y="374"/>
                  </a:lnTo>
                  <a:lnTo>
                    <a:pt x="29" y="315"/>
                  </a:lnTo>
                  <a:lnTo>
                    <a:pt x="0" y="259"/>
                  </a:lnTo>
                  <a:lnTo>
                    <a:pt x="0" y="225"/>
                  </a:lnTo>
                  <a:lnTo>
                    <a:pt x="26" y="209"/>
                  </a:lnTo>
                  <a:lnTo>
                    <a:pt x="128" y="150"/>
                  </a:lnTo>
                  <a:lnTo>
                    <a:pt x="226" y="98"/>
                  </a:lnTo>
                  <a:lnTo>
                    <a:pt x="325" y="49"/>
                  </a:lnTo>
                  <a:lnTo>
                    <a:pt x="345" y="2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6" name="Freeform 12"/>
            <p:cNvSpPr>
              <a:spLocks/>
            </p:cNvSpPr>
            <p:nvPr/>
          </p:nvSpPr>
          <p:spPr bwMode="auto">
            <a:xfrm>
              <a:off x="6835775" y="4894263"/>
              <a:ext cx="477838" cy="1268413"/>
            </a:xfrm>
            <a:custGeom>
              <a:avLst/>
              <a:gdLst/>
              <a:ahLst/>
              <a:cxnLst>
                <a:cxn ang="0">
                  <a:pos x="56" y="93"/>
                </a:cxn>
                <a:cxn ang="0">
                  <a:pos x="17" y="40"/>
                </a:cxn>
                <a:cxn ang="0">
                  <a:pos x="30" y="0"/>
                </a:cxn>
                <a:cxn ang="0">
                  <a:pos x="69" y="0"/>
                </a:cxn>
                <a:cxn ang="0">
                  <a:pos x="115" y="43"/>
                </a:cxn>
                <a:cxn ang="0">
                  <a:pos x="174" y="132"/>
                </a:cxn>
                <a:cxn ang="0">
                  <a:pos x="207" y="217"/>
                </a:cxn>
                <a:cxn ang="0">
                  <a:pos x="236" y="299"/>
                </a:cxn>
                <a:cxn ang="0">
                  <a:pos x="246" y="374"/>
                </a:cxn>
                <a:cxn ang="0">
                  <a:pos x="243" y="413"/>
                </a:cxn>
                <a:cxn ang="0">
                  <a:pos x="213" y="462"/>
                </a:cxn>
                <a:cxn ang="0">
                  <a:pos x="164" y="594"/>
                </a:cxn>
                <a:cxn ang="0">
                  <a:pos x="108" y="669"/>
                </a:cxn>
                <a:cxn ang="0">
                  <a:pos x="95" y="702"/>
                </a:cxn>
                <a:cxn ang="0">
                  <a:pos x="148" y="708"/>
                </a:cxn>
                <a:cxn ang="0">
                  <a:pos x="216" y="708"/>
                </a:cxn>
                <a:cxn ang="0">
                  <a:pos x="301" y="737"/>
                </a:cxn>
                <a:cxn ang="0">
                  <a:pos x="295" y="760"/>
                </a:cxn>
                <a:cxn ang="0">
                  <a:pos x="282" y="786"/>
                </a:cxn>
                <a:cxn ang="0">
                  <a:pos x="256" y="799"/>
                </a:cxn>
                <a:cxn ang="0">
                  <a:pos x="203" y="780"/>
                </a:cxn>
                <a:cxn ang="0">
                  <a:pos x="148" y="751"/>
                </a:cxn>
                <a:cxn ang="0">
                  <a:pos x="69" y="747"/>
                </a:cxn>
                <a:cxn ang="0">
                  <a:pos x="20" y="757"/>
                </a:cxn>
                <a:cxn ang="0">
                  <a:pos x="0" y="741"/>
                </a:cxn>
                <a:cxn ang="0">
                  <a:pos x="0" y="718"/>
                </a:cxn>
                <a:cxn ang="0">
                  <a:pos x="27" y="692"/>
                </a:cxn>
                <a:cxn ang="0">
                  <a:pos x="69" y="649"/>
                </a:cxn>
                <a:cxn ang="0">
                  <a:pos x="144" y="540"/>
                </a:cxn>
                <a:cxn ang="0">
                  <a:pos x="177" y="446"/>
                </a:cxn>
                <a:cxn ang="0">
                  <a:pos x="187" y="354"/>
                </a:cxn>
                <a:cxn ang="0">
                  <a:pos x="184" y="305"/>
                </a:cxn>
                <a:cxn ang="0">
                  <a:pos x="158" y="217"/>
                </a:cxn>
                <a:cxn ang="0">
                  <a:pos x="89" y="122"/>
                </a:cxn>
                <a:cxn ang="0">
                  <a:pos x="40" y="73"/>
                </a:cxn>
                <a:cxn ang="0">
                  <a:pos x="56" y="93"/>
                </a:cxn>
              </a:cxnLst>
              <a:rect l="0" t="0" r="r" b="b"/>
              <a:pathLst>
                <a:path w="301" h="799">
                  <a:moveTo>
                    <a:pt x="56" y="93"/>
                  </a:moveTo>
                  <a:lnTo>
                    <a:pt x="17" y="40"/>
                  </a:lnTo>
                  <a:lnTo>
                    <a:pt x="30" y="0"/>
                  </a:lnTo>
                  <a:lnTo>
                    <a:pt x="69" y="0"/>
                  </a:lnTo>
                  <a:lnTo>
                    <a:pt x="115" y="43"/>
                  </a:lnTo>
                  <a:lnTo>
                    <a:pt x="174" y="132"/>
                  </a:lnTo>
                  <a:lnTo>
                    <a:pt x="207" y="217"/>
                  </a:lnTo>
                  <a:lnTo>
                    <a:pt x="236" y="299"/>
                  </a:lnTo>
                  <a:lnTo>
                    <a:pt x="246" y="374"/>
                  </a:lnTo>
                  <a:lnTo>
                    <a:pt x="243" y="413"/>
                  </a:lnTo>
                  <a:lnTo>
                    <a:pt x="213" y="462"/>
                  </a:lnTo>
                  <a:lnTo>
                    <a:pt x="164" y="594"/>
                  </a:lnTo>
                  <a:lnTo>
                    <a:pt x="108" y="669"/>
                  </a:lnTo>
                  <a:lnTo>
                    <a:pt x="95" y="702"/>
                  </a:lnTo>
                  <a:lnTo>
                    <a:pt x="148" y="708"/>
                  </a:lnTo>
                  <a:lnTo>
                    <a:pt x="216" y="708"/>
                  </a:lnTo>
                  <a:lnTo>
                    <a:pt x="301" y="737"/>
                  </a:lnTo>
                  <a:lnTo>
                    <a:pt x="295" y="760"/>
                  </a:lnTo>
                  <a:lnTo>
                    <a:pt x="282" y="786"/>
                  </a:lnTo>
                  <a:lnTo>
                    <a:pt x="256" y="799"/>
                  </a:lnTo>
                  <a:lnTo>
                    <a:pt x="203" y="780"/>
                  </a:lnTo>
                  <a:lnTo>
                    <a:pt x="148" y="751"/>
                  </a:lnTo>
                  <a:lnTo>
                    <a:pt x="69" y="747"/>
                  </a:lnTo>
                  <a:lnTo>
                    <a:pt x="20" y="757"/>
                  </a:lnTo>
                  <a:lnTo>
                    <a:pt x="0" y="741"/>
                  </a:lnTo>
                  <a:lnTo>
                    <a:pt x="0" y="718"/>
                  </a:lnTo>
                  <a:lnTo>
                    <a:pt x="27" y="692"/>
                  </a:lnTo>
                  <a:lnTo>
                    <a:pt x="69" y="649"/>
                  </a:lnTo>
                  <a:lnTo>
                    <a:pt x="144" y="540"/>
                  </a:lnTo>
                  <a:lnTo>
                    <a:pt x="177" y="446"/>
                  </a:lnTo>
                  <a:lnTo>
                    <a:pt x="187" y="354"/>
                  </a:lnTo>
                  <a:lnTo>
                    <a:pt x="184" y="305"/>
                  </a:lnTo>
                  <a:lnTo>
                    <a:pt x="158" y="217"/>
                  </a:lnTo>
                  <a:lnTo>
                    <a:pt x="89" y="122"/>
                  </a:lnTo>
                  <a:lnTo>
                    <a:pt x="40" y="73"/>
                  </a:lnTo>
                  <a:lnTo>
                    <a:pt x="56" y="9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7" name="Freeform 13"/>
            <p:cNvSpPr>
              <a:spLocks/>
            </p:cNvSpPr>
            <p:nvPr/>
          </p:nvSpPr>
          <p:spPr bwMode="auto">
            <a:xfrm>
              <a:off x="6099175" y="4808538"/>
              <a:ext cx="703263" cy="1398588"/>
            </a:xfrm>
            <a:custGeom>
              <a:avLst/>
              <a:gdLst/>
              <a:ahLst/>
              <a:cxnLst>
                <a:cxn ang="0">
                  <a:pos x="258" y="155"/>
                </a:cxn>
                <a:cxn ang="0">
                  <a:pos x="325" y="69"/>
                </a:cxn>
                <a:cxn ang="0">
                  <a:pos x="384" y="0"/>
                </a:cxn>
                <a:cxn ang="0">
                  <a:pos x="423" y="7"/>
                </a:cxn>
                <a:cxn ang="0">
                  <a:pos x="443" y="36"/>
                </a:cxn>
                <a:cxn ang="0">
                  <a:pos x="443" y="88"/>
                </a:cxn>
                <a:cxn ang="0">
                  <a:pos x="407" y="119"/>
                </a:cxn>
                <a:cxn ang="0">
                  <a:pos x="344" y="158"/>
                </a:cxn>
                <a:cxn ang="0">
                  <a:pos x="295" y="207"/>
                </a:cxn>
                <a:cxn ang="0">
                  <a:pos x="239" y="272"/>
                </a:cxn>
                <a:cxn ang="0">
                  <a:pos x="216" y="321"/>
                </a:cxn>
                <a:cxn ang="0">
                  <a:pos x="190" y="380"/>
                </a:cxn>
                <a:cxn ang="0">
                  <a:pos x="176" y="459"/>
                </a:cxn>
                <a:cxn ang="0">
                  <a:pos x="176" y="530"/>
                </a:cxn>
                <a:cxn ang="0">
                  <a:pos x="190" y="619"/>
                </a:cxn>
                <a:cxn ang="0">
                  <a:pos x="226" y="705"/>
                </a:cxn>
                <a:cxn ang="0">
                  <a:pos x="255" y="754"/>
                </a:cxn>
                <a:cxn ang="0">
                  <a:pos x="275" y="786"/>
                </a:cxn>
                <a:cxn ang="0">
                  <a:pos x="275" y="813"/>
                </a:cxn>
                <a:cxn ang="0">
                  <a:pos x="255" y="822"/>
                </a:cxn>
                <a:cxn ang="0">
                  <a:pos x="209" y="822"/>
                </a:cxn>
                <a:cxn ang="0">
                  <a:pos x="137" y="835"/>
                </a:cxn>
                <a:cxn ang="0">
                  <a:pos x="81" y="855"/>
                </a:cxn>
                <a:cxn ang="0">
                  <a:pos x="49" y="881"/>
                </a:cxn>
                <a:cxn ang="0">
                  <a:pos x="19" y="871"/>
                </a:cxn>
                <a:cxn ang="0">
                  <a:pos x="0" y="835"/>
                </a:cxn>
                <a:cxn ang="0">
                  <a:pos x="3" y="806"/>
                </a:cxn>
                <a:cxn ang="0">
                  <a:pos x="59" y="783"/>
                </a:cxn>
                <a:cxn ang="0">
                  <a:pos x="147" y="777"/>
                </a:cxn>
                <a:cxn ang="0">
                  <a:pos x="229" y="777"/>
                </a:cxn>
                <a:cxn ang="0">
                  <a:pos x="196" y="737"/>
                </a:cxn>
                <a:cxn ang="0">
                  <a:pos x="180" y="688"/>
                </a:cxn>
                <a:cxn ang="0">
                  <a:pos x="157" y="619"/>
                </a:cxn>
                <a:cxn ang="0">
                  <a:pos x="131" y="547"/>
                </a:cxn>
                <a:cxn ang="0">
                  <a:pos x="131" y="462"/>
                </a:cxn>
                <a:cxn ang="0">
                  <a:pos x="137" y="380"/>
                </a:cxn>
                <a:cxn ang="0">
                  <a:pos x="167" y="305"/>
                </a:cxn>
                <a:cxn ang="0">
                  <a:pos x="219" y="207"/>
                </a:cxn>
                <a:cxn ang="0">
                  <a:pos x="258" y="155"/>
                </a:cxn>
              </a:cxnLst>
              <a:rect l="0" t="0" r="r" b="b"/>
              <a:pathLst>
                <a:path w="443" h="881">
                  <a:moveTo>
                    <a:pt x="258" y="155"/>
                  </a:moveTo>
                  <a:lnTo>
                    <a:pt x="325" y="69"/>
                  </a:lnTo>
                  <a:lnTo>
                    <a:pt x="384" y="0"/>
                  </a:lnTo>
                  <a:lnTo>
                    <a:pt x="423" y="7"/>
                  </a:lnTo>
                  <a:lnTo>
                    <a:pt x="443" y="36"/>
                  </a:lnTo>
                  <a:lnTo>
                    <a:pt x="443" y="88"/>
                  </a:lnTo>
                  <a:lnTo>
                    <a:pt x="407" y="119"/>
                  </a:lnTo>
                  <a:lnTo>
                    <a:pt x="344" y="158"/>
                  </a:lnTo>
                  <a:lnTo>
                    <a:pt x="295" y="207"/>
                  </a:lnTo>
                  <a:lnTo>
                    <a:pt x="239" y="272"/>
                  </a:lnTo>
                  <a:lnTo>
                    <a:pt x="216" y="321"/>
                  </a:lnTo>
                  <a:lnTo>
                    <a:pt x="190" y="380"/>
                  </a:lnTo>
                  <a:lnTo>
                    <a:pt x="176" y="459"/>
                  </a:lnTo>
                  <a:lnTo>
                    <a:pt x="176" y="530"/>
                  </a:lnTo>
                  <a:lnTo>
                    <a:pt x="190" y="619"/>
                  </a:lnTo>
                  <a:lnTo>
                    <a:pt x="226" y="705"/>
                  </a:lnTo>
                  <a:lnTo>
                    <a:pt x="255" y="754"/>
                  </a:lnTo>
                  <a:lnTo>
                    <a:pt x="275" y="786"/>
                  </a:lnTo>
                  <a:lnTo>
                    <a:pt x="275" y="813"/>
                  </a:lnTo>
                  <a:lnTo>
                    <a:pt x="255" y="822"/>
                  </a:lnTo>
                  <a:lnTo>
                    <a:pt x="209" y="822"/>
                  </a:lnTo>
                  <a:lnTo>
                    <a:pt x="137" y="835"/>
                  </a:lnTo>
                  <a:lnTo>
                    <a:pt x="81" y="855"/>
                  </a:lnTo>
                  <a:lnTo>
                    <a:pt x="49" y="881"/>
                  </a:lnTo>
                  <a:lnTo>
                    <a:pt x="19" y="871"/>
                  </a:lnTo>
                  <a:lnTo>
                    <a:pt x="0" y="835"/>
                  </a:lnTo>
                  <a:lnTo>
                    <a:pt x="3" y="806"/>
                  </a:lnTo>
                  <a:lnTo>
                    <a:pt x="59" y="783"/>
                  </a:lnTo>
                  <a:lnTo>
                    <a:pt x="147" y="777"/>
                  </a:lnTo>
                  <a:lnTo>
                    <a:pt x="229" y="777"/>
                  </a:lnTo>
                  <a:lnTo>
                    <a:pt x="196" y="737"/>
                  </a:lnTo>
                  <a:lnTo>
                    <a:pt x="180" y="688"/>
                  </a:lnTo>
                  <a:lnTo>
                    <a:pt x="157" y="619"/>
                  </a:lnTo>
                  <a:lnTo>
                    <a:pt x="131" y="547"/>
                  </a:lnTo>
                  <a:lnTo>
                    <a:pt x="131" y="462"/>
                  </a:lnTo>
                  <a:lnTo>
                    <a:pt x="137" y="380"/>
                  </a:lnTo>
                  <a:lnTo>
                    <a:pt x="167" y="305"/>
                  </a:lnTo>
                  <a:lnTo>
                    <a:pt x="219" y="207"/>
                  </a:lnTo>
                  <a:lnTo>
                    <a:pt x="258" y="1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of Jesus’ Ministry</a:t>
            </a:r>
            <a:endParaRPr lang="en-US" dirty="0"/>
          </a:p>
        </p:txBody>
      </p:sp>
      <p:sp>
        <p:nvSpPr>
          <p:cNvPr id="3" name="Right Arrow 2"/>
          <p:cNvSpPr/>
          <p:nvPr/>
        </p:nvSpPr>
        <p:spPr>
          <a:xfrm>
            <a:off x="381000" y="3276600"/>
            <a:ext cx="1981200" cy="1143000"/>
          </a:xfrm>
          <a:prstGeom prst="rightArrow">
            <a:avLst/>
          </a:prstGeom>
          <a:solidFill>
            <a:srgbClr val="FFFF00"/>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pitchFamily="34" charset="0"/>
                <a:cs typeface="Arial" pitchFamily="34" charset="0"/>
              </a:rPr>
              <a:t>Judea</a:t>
            </a:r>
            <a:endParaRPr lang="en-US" b="1" dirty="0">
              <a:solidFill>
                <a:schemeClr val="tx1"/>
              </a:solidFill>
              <a:latin typeface="Arial" pitchFamily="34" charset="0"/>
              <a:cs typeface="Arial" pitchFamily="34" charset="0"/>
            </a:endParaRPr>
          </a:p>
        </p:txBody>
      </p:sp>
      <p:sp>
        <p:nvSpPr>
          <p:cNvPr id="6" name="Right Arrow 5"/>
          <p:cNvSpPr/>
          <p:nvPr/>
        </p:nvSpPr>
        <p:spPr>
          <a:xfrm>
            <a:off x="2438400" y="3276600"/>
            <a:ext cx="4038600" cy="1143000"/>
          </a:xfrm>
          <a:prstGeom prst="rightArrow">
            <a:avLst/>
          </a:prstGeom>
          <a:solidFill>
            <a:srgbClr val="FFFF00"/>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pitchFamily="34" charset="0"/>
                <a:cs typeface="Arial" pitchFamily="34" charset="0"/>
              </a:rPr>
              <a:t>Galilee Ministry</a:t>
            </a:r>
            <a:endParaRPr lang="en-US" b="1" dirty="0">
              <a:solidFill>
                <a:schemeClr val="tx1"/>
              </a:solidFill>
              <a:latin typeface="Arial" pitchFamily="34" charset="0"/>
              <a:cs typeface="Arial" pitchFamily="34" charset="0"/>
            </a:endParaRPr>
          </a:p>
        </p:txBody>
      </p:sp>
      <p:sp>
        <p:nvSpPr>
          <p:cNvPr id="7" name="Right Arrow 6"/>
          <p:cNvSpPr/>
          <p:nvPr/>
        </p:nvSpPr>
        <p:spPr>
          <a:xfrm>
            <a:off x="6629400" y="3276600"/>
            <a:ext cx="1981200" cy="1143000"/>
          </a:xfrm>
          <a:prstGeom prst="rightArrow">
            <a:avLst/>
          </a:prstGeom>
          <a:solidFill>
            <a:srgbClr val="FFFF00"/>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pitchFamily="34" charset="0"/>
                <a:cs typeface="Arial" pitchFamily="34" charset="0"/>
              </a:rPr>
              <a:t>Judea</a:t>
            </a:r>
            <a:endParaRPr lang="en-US" b="1" dirty="0">
              <a:solidFill>
                <a:schemeClr val="tx1"/>
              </a:solidFill>
              <a:latin typeface="Arial" pitchFamily="34" charset="0"/>
              <a:cs typeface="Arial" pitchFamily="34" charset="0"/>
            </a:endParaRPr>
          </a:p>
        </p:txBody>
      </p:sp>
      <p:cxnSp>
        <p:nvCxnSpPr>
          <p:cNvPr id="9" name="Straight Connector 8"/>
          <p:cNvCxnSpPr/>
          <p:nvPr/>
        </p:nvCxnSpPr>
        <p:spPr>
          <a:xfrm>
            <a:off x="6553200" y="1981200"/>
            <a:ext cx="0" cy="3048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455090" y="4114800"/>
            <a:ext cx="1527406" cy="954107"/>
          </a:xfrm>
          <a:prstGeom prst="rect">
            <a:avLst/>
          </a:prstGeom>
          <a:noFill/>
        </p:spPr>
        <p:txBody>
          <a:bodyPr wrap="none" rtlCol="0">
            <a:spAutoFit/>
          </a:bodyPr>
          <a:lstStyle/>
          <a:p>
            <a:r>
              <a:rPr lang="en-US" sz="1400" b="1" dirty="0" smtClean="0"/>
              <a:t>He departed </a:t>
            </a:r>
            <a:r>
              <a:rPr lang="en-US" sz="1400" b="1" i="1" dirty="0" smtClean="0"/>
              <a:t>into </a:t>
            </a:r>
          </a:p>
          <a:p>
            <a:r>
              <a:rPr lang="en-US" sz="1400" b="1" dirty="0" smtClean="0"/>
              <a:t>Galilee (Matt 4:12</a:t>
            </a:r>
          </a:p>
          <a:p>
            <a:r>
              <a:rPr lang="en-US" sz="1400" b="1" dirty="0" smtClean="0"/>
              <a:t>See also Mk 1:14;</a:t>
            </a:r>
          </a:p>
          <a:p>
            <a:r>
              <a:rPr lang="en-US" sz="1400" b="1" dirty="0" err="1" smtClean="0"/>
              <a:t>Lk</a:t>
            </a:r>
            <a:r>
              <a:rPr lang="en-US" sz="1400" b="1" dirty="0" smtClean="0"/>
              <a:t> 4:14))</a:t>
            </a:r>
          </a:p>
        </p:txBody>
      </p:sp>
      <p:sp>
        <p:nvSpPr>
          <p:cNvPr id="11" name="TextBox 10"/>
          <p:cNvSpPr txBox="1"/>
          <p:nvPr/>
        </p:nvSpPr>
        <p:spPr>
          <a:xfrm>
            <a:off x="4893490" y="2590800"/>
            <a:ext cx="1527406" cy="738664"/>
          </a:xfrm>
          <a:prstGeom prst="rect">
            <a:avLst/>
          </a:prstGeom>
          <a:noFill/>
        </p:spPr>
        <p:txBody>
          <a:bodyPr wrap="none" rtlCol="0">
            <a:spAutoFit/>
          </a:bodyPr>
          <a:lstStyle/>
          <a:p>
            <a:r>
              <a:rPr lang="en-US" sz="1400" b="1" dirty="0" smtClean="0"/>
              <a:t>He departed </a:t>
            </a:r>
            <a:r>
              <a:rPr lang="en-US" sz="1400" b="1" i="1" dirty="0" smtClean="0"/>
              <a:t>from</a:t>
            </a:r>
          </a:p>
          <a:p>
            <a:r>
              <a:rPr lang="en-US" sz="1400" b="1" dirty="0" smtClean="0"/>
              <a:t>Galilee (Matt 19:1</a:t>
            </a:r>
          </a:p>
          <a:p>
            <a:r>
              <a:rPr lang="en-US" sz="1400" b="1" dirty="0" smtClean="0"/>
              <a:t>See also Mk 10:1)</a:t>
            </a:r>
            <a:endParaRPr lang="en-US" sz="1400" b="1" dirty="0"/>
          </a:p>
        </p:txBody>
      </p:sp>
      <p:cxnSp>
        <p:nvCxnSpPr>
          <p:cNvPr id="12" name="Straight Connector 11"/>
          <p:cNvCxnSpPr/>
          <p:nvPr/>
        </p:nvCxnSpPr>
        <p:spPr>
          <a:xfrm>
            <a:off x="2438400" y="1981200"/>
            <a:ext cx="0" cy="3048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43400" y="4648200"/>
            <a:ext cx="2663037" cy="954107"/>
          </a:xfrm>
          <a:prstGeom prst="rect">
            <a:avLst/>
          </a:prstGeom>
          <a:noFill/>
        </p:spPr>
        <p:txBody>
          <a:bodyPr wrap="none" rtlCol="0">
            <a:spAutoFit/>
          </a:bodyPr>
          <a:lstStyle/>
          <a:p>
            <a:r>
              <a:rPr lang="en-US" sz="1400" b="1" dirty="0" smtClean="0"/>
              <a:t>But He answered and said, </a:t>
            </a:r>
          </a:p>
          <a:p>
            <a:r>
              <a:rPr lang="en-US" sz="1400" b="1" dirty="0" smtClean="0">
                <a:solidFill>
                  <a:srgbClr val="FF0000"/>
                </a:solidFill>
              </a:rPr>
              <a:t>“I was sent only to the </a:t>
            </a:r>
          </a:p>
          <a:p>
            <a:r>
              <a:rPr lang="en-US" sz="1400" b="1" dirty="0" smtClean="0">
                <a:solidFill>
                  <a:srgbClr val="FF0000"/>
                </a:solidFill>
              </a:rPr>
              <a:t>lost sheep of the house of Israel.”</a:t>
            </a:r>
          </a:p>
          <a:p>
            <a:r>
              <a:rPr lang="en-US" sz="1400" b="1" dirty="0" smtClean="0"/>
              <a:t>Matt 15:24</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Feast?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“John repeatedly ties his narrative to various Jewish feasts: </a:t>
            </a:r>
            <a:r>
              <a:rPr lang="en-US" dirty="0" err="1" smtClean="0"/>
              <a:t>cf</a:t>
            </a:r>
            <a:r>
              <a:rPr lang="en-US" dirty="0" smtClean="0"/>
              <a:t> 2:13 (Passover); 6:4 (Passover); 7:2 (Tabernacles); 10:22 (Dedication); 11:55 (Passover). This is the only one that is not identified more precisely.” </a:t>
            </a:r>
          </a:p>
          <a:p>
            <a:r>
              <a:rPr lang="en-US" dirty="0" smtClean="0"/>
              <a:t>“The truth of the matter is that we do not know what feast John has in mind. If the other feasts are named, it is because the context in each case finds Jesus doing or saying something that picks up a theme related to it. By implication, if the feast in John 5 is not named, it is probably because the material in John 5 is not meant to be thematically related to it.”</a:t>
            </a:r>
          </a:p>
          <a:p>
            <a:r>
              <a:rPr lang="en-US" dirty="0" smtClean="0"/>
              <a:t>Carson, pp 240-241</a:t>
            </a:r>
          </a:p>
          <a:p>
            <a:r>
              <a:rPr lang="en-US" dirty="0" smtClean="0"/>
              <a:t>Observation: “…there was </a:t>
            </a:r>
            <a:r>
              <a:rPr lang="en-US" b="1" dirty="0" smtClean="0">
                <a:solidFill>
                  <a:srgbClr val="FF0000"/>
                </a:solidFill>
              </a:rPr>
              <a:t>a</a:t>
            </a:r>
            <a:r>
              <a:rPr lang="en-US" dirty="0" smtClean="0"/>
              <a:t> feast of the Jews” There is no definite article.</a:t>
            </a:r>
          </a:p>
          <a:p>
            <a:r>
              <a:rPr lang="en-US" dirty="0" smtClean="0"/>
              <a:t>“Jews were obliged to go to Jerusalem at the three major feasts of Passover, Pentecost, and Tabernacles, …” Brown, V1 p206</a:t>
            </a:r>
          </a:p>
        </p:txBody>
      </p:sp>
      <p:pic>
        <p:nvPicPr>
          <p:cNvPr id="3075" name="Picture 3" descr="C:\Users\Kit\AppData\Local\Microsoft\Windows\Temporary Internet Files\Content.IE5\IRJTRTDT\MC900436283[1].png"/>
          <p:cNvPicPr>
            <a:picLocks noChangeAspect="1" noChangeArrowheads="1"/>
          </p:cNvPicPr>
          <p:nvPr/>
        </p:nvPicPr>
        <p:blipFill>
          <a:blip r:embed="rId3" cstate="print"/>
          <a:srcRect/>
          <a:stretch>
            <a:fillRect/>
          </a:stretch>
        </p:blipFill>
        <p:spPr bwMode="auto">
          <a:xfrm>
            <a:off x="6858228" y="457200"/>
            <a:ext cx="990372" cy="99037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Hermeneutical Comments</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Economy of Words</a:t>
            </a:r>
          </a:p>
          <a:p>
            <a:pPr lvl="1"/>
            <a:r>
              <a:rPr lang="en-US" dirty="0" smtClean="0"/>
              <a:t>John doesn’t just throw words into his narrative – every word is important and in the text for a reason. Every word!</a:t>
            </a:r>
          </a:p>
          <a:p>
            <a:pPr lvl="1"/>
            <a:r>
              <a:rPr lang="en-US" dirty="0" smtClean="0"/>
              <a:t>“There is not a line in the Bible which is placed there for mere rhetorical effect, or for the gratification of curiosity.” D.G. </a:t>
            </a:r>
            <a:r>
              <a:rPr lang="en-US" dirty="0" err="1" smtClean="0"/>
              <a:t>Barnhouse</a:t>
            </a:r>
            <a:r>
              <a:rPr lang="en-US" dirty="0" smtClean="0"/>
              <a:t> p17</a:t>
            </a:r>
          </a:p>
          <a:p>
            <a:pPr lvl="1"/>
            <a:r>
              <a:rPr lang="en-US" dirty="0" smtClean="0"/>
              <a:t>“The structure of the Fourth Gospel reveals that it is one of the most carefully crafted pieces of literature in the Bible.” Stephen S. Kim (Bibliotheca Sacra 165, October-December 2008) 413-24)</a:t>
            </a:r>
          </a:p>
          <a:p>
            <a:r>
              <a:rPr lang="en-US" dirty="0" smtClean="0"/>
              <a:t>New Testament is Built on the Old (The Fiber of Scripture)</a:t>
            </a:r>
          </a:p>
          <a:p>
            <a:pPr lvl="1"/>
            <a:r>
              <a:rPr lang="en-US" dirty="0" smtClean="0"/>
              <a:t>John is constantly referring to the Old Testament, often obliquely, demanding that you know your Scripture. The Jews did!</a:t>
            </a:r>
          </a:p>
          <a:p>
            <a:r>
              <a:rPr lang="en-US" dirty="0" smtClean="0"/>
              <a:t>You must ask the right question:</a:t>
            </a:r>
          </a:p>
          <a:p>
            <a:pPr lvl="1"/>
            <a:r>
              <a:rPr lang="en-US" dirty="0" smtClean="0"/>
              <a:t>The right question is not which feast this is. Most commentators go that route and find nothing definitive.</a:t>
            </a:r>
          </a:p>
          <a:p>
            <a:pPr lvl="1"/>
            <a:r>
              <a:rPr lang="en-US" dirty="0" smtClean="0"/>
              <a:t>The right question is “What do these feasts have in common?”</a:t>
            </a:r>
            <a:br>
              <a:rPr lang="en-US" dirty="0" smtClean="0"/>
            </a:br>
            <a:r>
              <a:rPr lang="en-US" dirty="0" smtClean="0"/>
              <a:t>Implicit in this question is a second “Where in the Bible are they documented?”</a:t>
            </a:r>
          </a:p>
          <a:p>
            <a:r>
              <a:rPr lang="en-US" dirty="0" smtClean="0"/>
              <a:t>So where do we learn about these feasts?</a:t>
            </a:r>
          </a:p>
          <a:p>
            <a:pPr lvl="1"/>
            <a:r>
              <a:rPr lang="en-US" dirty="0" smtClean="0"/>
              <a:t>Deuteronomy 16:16-17</a:t>
            </a:r>
            <a:endParaRPr lang="en-US" dirty="0"/>
          </a:p>
        </p:txBody>
      </p:sp>
      <p:pic>
        <p:nvPicPr>
          <p:cNvPr id="4099" name="Picture 3" descr="C:\Users\Kit\AppData\Local\Microsoft\Windows\Temporary Internet Files\Content.IE5\IRJTRTDT\MP900448290[1].jpg"/>
          <p:cNvPicPr>
            <a:picLocks noChangeAspect="1" noChangeArrowheads="1"/>
          </p:cNvPicPr>
          <p:nvPr/>
        </p:nvPicPr>
        <p:blipFill>
          <a:blip r:embed="rId3" cstate="print"/>
          <a:srcRect/>
          <a:stretch>
            <a:fillRect/>
          </a:stretch>
        </p:blipFill>
        <p:spPr bwMode="auto">
          <a:xfrm>
            <a:off x="7315200" y="4724400"/>
            <a:ext cx="1295400" cy="1948832"/>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Deut 6:16-17</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“Three times in a year all your males shall </a:t>
            </a:r>
            <a:r>
              <a:rPr lang="en-US" b="1" dirty="0" smtClean="0"/>
              <a:t>appear before the Lord your God </a:t>
            </a:r>
            <a:r>
              <a:rPr lang="en-US" dirty="0" smtClean="0"/>
              <a:t>in the place which He chooses, at the Feast of Unleavened Bread and at the Feast of Weeks and at the Feast of Booths, and </a:t>
            </a:r>
            <a:r>
              <a:rPr lang="en-US" b="1" dirty="0" smtClean="0"/>
              <a:t>they shall not appear before the Lord empty-handed</a:t>
            </a:r>
            <a:r>
              <a:rPr lang="en-US" dirty="0" smtClean="0"/>
              <a:t>.  </a:t>
            </a:r>
            <a:r>
              <a:rPr lang="en-US" dirty="0" smtClean="0">
                <a:solidFill>
                  <a:srgbClr val="FF0000"/>
                </a:solidFill>
              </a:rPr>
              <a:t>Every man shall give as he is able, according to the blessing of the Lord your God which He has given you.”</a:t>
            </a:r>
          </a:p>
          <a:p>
            <a:pPr>
              <a:spcBef>
                <a:spcPts val="1200"/>
              </a:spcBef>
            </a:pPr>
            <a:r>
              <a:rPr lang="en-US" dirty="0" smtClean="0"/>
              <a:t>These are sometimes called the pilgrimage feasts because the Jews traveled to Jerusalem to present themselves at the temple.</a:t>
            </a:r>
          </a:p>
          <a:p>
            <a:r>
              <a:rPr lang="en-US" dirty="0" smtClean="0"/>
              <a:t>Something else to consider: in the “Festival Cycle” (</a:t>
            </a:r>
            <a:r>
              <a:rPr lang="en-US" dirty="0" err="1" smtClean="0"/>
              <a:t>Jn</a:t>
            </a:r>
            <a:r>
              <a:rPr lang="en-US" dirty="0" smtClean="0"/>
              <a:t> 5:1-10:42), this unnamed feast could be representative of all the feasts – what did they all have in common?</a:t>
            </a:r>
            <a:endParaRPr lang="en-US" dirty="0"/>
          </a:p>
        </p:txBody>
      </p:sp>
      <p:pic>
        <p:nvPicPr>
          <p:cNvPr id="1026" name="Picture 2" descr="C:\Users\Kit\AppData\Local\Microsoft\Windows\Temporary Internet Files\Content.IE5\APQOCUR9\MC900078746[1].wmf"/>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8077200" y="3200400"/>
            <a:ext cx="990600" cy="911235"/>
          </a:xfrm>
          <a:prstGeom prst="rect">
            <a:avLst/>
          </a:prstGeom>
          <a:noFill/>
          <a:ln>
            <a:noFill/>
          </a:ln>
        </p:spPr>
      </p:pic>
      <p:sp>
        <p:nvSpPr>
          <p:cNvPr id="5" name="TextBox 4"/>
          <p:cNvSpPr txBox="1"/>
          <p:nvPr/>
        </p:nvSpPr>
        <p:spPr>
          <a:xfrm>
            <a:off x="6248400" y="3429000"/>
            <a:ext cx="1453218" cy="369332"/>
          </a:xfrm>
          <a:prstGeom prst="rect">
            <a:avLst/>
          </a:prstGeom>
          <a:noFill/>
        </p:spPr>
        <p:txBody>
          <a:bodyPr wrap="none" rtlCol="0">
            <a:spAutoFit/>
          </a:bodyPr>
          <a:lstStyle/>
          <a:p>
            <a:r>
              <a:rPr lang="en-US" dirty="0" smtClean="0"/>
              <a:t>Like 2 </a:t>
            </a:r>
            <a:r>
              <a:rPr lang="en-US" dirty="0" err="1" smtClean="0"/>
              <a:t>Cor</a:t>
            </a:r>
            <a:r>
              <a:rPr lang="en-US" dirty="0" smtClean="0"/>
              <a:t> 8-9</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Jesus “Went Up”</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Among other uses, for going up to Jerusalem and the temple (</a:t>
            </a:r>
            <a:r>
              <a:rPr lang="en-US" dirty="0" err="1" smtClean="0"/>
              <a:t>Kittel</a:t>
            </a:r>
            <a:r>
              <a:rPr lang="en-US" dirty="0" smtClean="0"/>
              <a:t> V1, p519) for the Pilgrimage feasts</a:t>
            </a:r>
          </a:p>
          <a:p>
            <a:pPr lvl="1"/>
            <a:r>
              <a:rPr lang="en-US" dirty="0" err="1" smtClean="0"/>
              <a:t>Jn</a:t>
            </a:r>
            <a:r>
              <a:rPr lang="en-US" dirty="0" smtClean="0"/>
              <a:t> 2:13 (Passover)</a:t>
            </a:r>
          </a:p>
          <a:p>
            <a:pPr lvl="1"/>
            <a:r>
              <a:rPr lang="en-US" dirty="0" err="1" smtClean="0"/>
              <a:t>Jn</a:t>
            </a:r>
            <a:r>
              <a:rPr lang="en-US" dirty="0" smtClean="0"/>
              <a:t> 5:1 (a feast)</a:t>
            </a:r>
          </a:p>
          <a:p>
            <a:pPr lvl="1"/>
            <a:r>
              <a:rPr lang="en-US" dirty="0" err="1" smtClean="0"/>
              <a:t>Jn</a:t>
            </a:r>
            <a:r>
              <a:rPr lang="en-US" dirty="0" smtClean="0"/>
              <a:t> 7:10 (Tabernacles)</a:t>
            </a:r>
          </a:p>
          <a:p>
            <a:pPr lvl="1"/>
            <a:r>
              <a:rPr lang="en-US" dirty="0" err="1" smtClean="0"/>
              <a:t>Jn</a:t>
            </a:r>
            <a:r>
              <a:rPr lang="en-US" dirty="0" smtClean="0"/>
              <a:t> 11:55 (Passover)</a:t>
            </a:r>
          </a:p>
          <a:p>
            <a:r>
              <a:rPr lang="en-US" dirty="0" smtClean="0"/>
              <a:t>Side Note: Went up or ascending to Jerusalem is a time when certain of the Psalms, called Psalms of Ascent are sung: Ps 120 - 134</a:t>
            </a:r>
            <a:endParaRPr lang="en-US" dirty="0"/>
          </a:p>
        </p:txBody>
      </p:sp>
      <p:pic>
        <p:nvPicPr>
          <p:cNvPr id="2050" name="Picture 2" descr="C:\Users\Kit\AppData\Local\Microsoft\Windows\Temporary Internet Files\Content.IE5\IRJTRTDT\MC900078715[1].wmf"/>
          <p:cNvPicPr>
            <a:picLocks noChangeAspect="1" noChangeArrowheads="1"/>
          </p:cNvPicPr>
          <p:nvPr/>
        </p:nvPicPr>
        <p:blipFill>
          <a:blip r:embed="rId3" cstate="print"/>
          <a:srcRect/>
          <a:stretch>
            <a:fillRect/>
          </a:stretch>
        </p:blipFill>
        <p:spPr bwMode="auto">
          <a:xfrm rot="19168669">
            <a:off x="6096000" y="2819400"/>
            <a:ext cx="1151843" cy="1431131"/>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5:2</a:t>
            </a:r>
            <a:endParaRPr lang="en-US" dirty="0"/>
          </a:p>
        </p:txBody>
      </p:sp>
      <p:sp>
        <p:nvSpPr>
          <p:cNvPr id="3" name="Content Placeholder 2"/>
          <p:cNvSpPr>
            <a:spLocks noGrp="1"/>
          </p:cNvSpPr>
          <p:nvPr>
            <p:ph idx="1"/>
          </p:nvPr>
        </p:nvSpPr>
        <p:spPr/>
        <p:txBody>
          <a:bodyPr/>
          <a:lstStyle/>
          <a:p>
            <a:r>
              <a:rPr lang="en-US" dirty="0" smtClean="0"/>
              <a:t>Now there is in Jerusalem by the sheep </a:t>
            </a:r>
            <a:r>
              <a:rPr lang="en-US" i="1" dirty="0" smtClean="0"/>
              <a:t>gate</a:t>
            </a:r>
            <a:r>
              <a:rPr lang="en-US" dirty="0" smtClean="0"/>
              <a:t> a pool, which is called in Hebrew Bethesda, having five porticoes.</a:t>
            </a:r>
          </a:p>
          <a:p>
            <a:r>
              <a:rPr lang="en-US" dirty="0" smtClean="0"/>
              <a:t>The Bethesda pool has been</a:t>
            </a:r>
            <a:br>
              <a:rPr lang="en-US" dirty="0" smtClean="0"/>
            </a:br>
            <a:r>
              <a:rPr lang="en-US" dirty="0" smtClean="0"/>
              <a:t>found! </a:t>
            </a:r>
          </a:p>
          <a:p>
            <a:endParaRPr lang="en-US" dirty="0" smtClean="0"/>
          </a:p>
          <a:p>
            <a:endParaRPr lang="en-US" dirty="0"/>
          </a:p>
        </p:txBody>
      </p:sp>
      <p:grpSp>
        <p:nvGrpSpPr>
          <p:cNvPr id="7" name="Group 6"/>
          <p:cNvGrpSpPr/>
          <p:nvPr/>
        </p:nvGrpSpPr>
        <p:grpSpPr>
          <a:xfrm>
            <a:off x="6629400" y="3429000"/>
            <a:ext cx="2286000" cy="1295400"/>
            <a:chOff x="6858000" y="3429000"/>
            <a:chExt cx="2286000" cy="1295400"/>
          </a:xfrm>
        </p:grpSpPr>
        <p:sp>
          <p:nvSpPr>
            <p:cNvPr id="5" name="Rounded Rectangular Callout 4"/>
            <p:cNvSpPr/>
            <p:nvPr/>
          </p:nvSpPr>
          <p:spPr>
            <a:xfrm flipV="1">
              <a:off x="6858000" y="3429000"/>
              <a:ext cx="2286000" cy="1295400"/>
            </a:xfrm>
            <a:prstGeom prst="wedgeRoundRectCallout">
              <a:avLst>
                <a:gd name="adj1" fmla="val 5000"/>
                <a:gd name="adj2" fmla="val 15514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TextBox 5"/>
            <p:cNvSpPr txBox="1"/>
            <p:nvPr/>
          </p:nvSpPr>
          <p:spPr>
            <a:xfrm>
              <a:off x="7391400" y="3505200"/>
              <a:ext cx="1143000" cy="1200329"/>
            </a:xfrm>
            <a:prstGeom prst="rect">
              <a:avLst/>
            </a:prstGeom>
            <a:noFill/>
          </p:spPr>
          <p:txBody>
            <a:bodyPr wrap="square" rtlCol="0">
              <a:spAutoFit/>
            </a:bodyPr>
            <a:lstStyle/>
            <a:p>
              <a:r>
                <a:rPr lang="en-US" dirty="0" smtClean="0"/>
                <a:t>“gate” is not in the original text</a:t>
              </a:r>
              <a:endParaRPr lang="en-US" dirty="0"/>
            </a:p>
          </p:txBody>
        </p:sp>
      </p:grpSp>
      <p:grpSp>
        <p:nvGrpSpPr>
          <p:cNvPr id="8" name="Group 7"/>
          <p:cNvGrpSpPr/>
          <p:nvPr/>
        </p:nvGrpSpPr>
        <p:grpSpPr>
          <a:xfrm>
            <a:off x="3581400" y="4724400"/>
            <a:ext cx="2286000" cy="1295400"/>
            <a:chOff x="6858000" y="3429000"/>
            <a:chExt cx="2286000" cy="1295400"/>
          </a:xfrm>
        </p:grpSpPr>
        <p:sp>
          <p:nvSpPr>
            <p:cNvPr id="9" name="Rounded Rectangular Callout 8"/>
            <p:cNvSpPr/>
            <p:nvPr/>
          </p:nvSpPr>
          <p:spPr>
            <a:xfrm flipV="1">
              <a:off x="6858000" y="3429000"/>
              <a:ext cx="2286000" cy="1295400"/>
            </a:xfrm>
            <a:prstGeom prst="wedgeRoundRectCallout">
              <a:avLst>
                <a:gd name="adj1" fmla="val 84167"/>
                <a:gd name="adj2" fmla="val 259559"/>
                <a:gd name="adj3" fmla="val 16667"/>
              </a:avLst>
            </a:prstGeom>
            <a:noFill/>
            <a:ln>
              <a:solidFill>
                <a:schemeClr val="tx2">
                  <a:lumMod val="60000"/>
                  <a:lumOff val="40000"/>
                  <a:alpha val="3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p:cNvSpPr txBox="1"/>
            <p:nvPr/>
          </p:nvSpPr>
          <p:spPr>
            <a:xfrm>
              <a:off x="7391400" y="3505200"/>
              <a:ext cx="1143000" cy="923330"/>
            </a:xfrm>
            <a:prstGeom prst="rect">
              <a:avLst/>
            </a:prstGeom>
            <a:noFill/>
          </p:spPr>
          <p:txBody>
            <a:bodyPr wrap="square" rtlCol="0">
              <a:spAutoFit/>
            </a:bodyPr>
            <a:lstStyle/>
            <a:p>
              <a:r>
                <a:rPr lang="en-US" dirty="0" smtClean="0"/>
                <a:t>Adjective: pertaining to sheep</a:t>
              </a:r>
              <a:endParaRPr lang="en-US" dirty="0"/>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Pool(s) at Bethesda</a:t>
            </a:r>
            <a:endParaRPr lang="en-US" dirty="0"/>
          </a:p>
        </p:txBody>
      </p:sp>
      <p:sp>
        <p:nvSpPr>
          <p:cNvPr id="5" name="Rectangle 4"/>
          <p:cNvSpPr/>
          <p:nvPr/>
        </p:nvSpPr>
        <p:spPr>
          <a:xfrm>
            <a:off x="3429000" y="3429000"/>
            <a:ext cx="1676400" cy="1981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Temple</a:t>
            </a:r>
          </a:p>
          <a:p>
            <a:pPr algn="ctr"/>
            <a:r>
              <a:rPr lang="en-US" dirty="0" smtClean="0">
                <a:solidFill>
                  <a:schemeClr val="tx1"/>
                </a:solidFill>
              </a:rPr>
              <a:t>Mount</a:t>
            </a:r>
            <a:endParaRPr lang="en-US" dirty="0">
              <a:solidFill>
                <a:schemeClr val="tx1"/>
              </a:solidFill>
            </a:endParaRPr>
          </a:p>
        </p:txBody>
      </p:sp>
      <p:sp>
        <p:nvSpPr>
          <p:cNvPr id="8" name="Rectangle 7"/>
          <p:cNvSpPr/>
          <p:nvPr/>
        </p:nvSpPr>
        <p:spPr>
          <a:xfrm>
            <a:off x="2667000" y="2514600"/>
            <a:ext cx="1066800" cy="9144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Antonia</a:t>
            </a:r>
          </a:p>
          <a:p>
            <a:pPr algn="ctr"/>
            <a:r>
              <a:rPr lang="en-US" dirty="0" smtClean="0"/>
              <a:t>Fortress</a:t>
            </a:r>
            <a:endParaRPr lang="en-US" dirty="0"/>
          </a:p>
        </p:txBody>
      </p:sp>
      <p:sp>
        <p:nvSpPr>
          <p:cNvPr id="9" name="Rectangle 8"/>
          <p:cNvSpPr/>
          <p:nvPr/>
        </p:nvSpPr>
        <p:spPr>
          <a:xfrm>
            <a:off x="4724400" y="2286000"/>
            <a:ext cx="228600" cy="3048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724400" y="2590800"/>
            <a:ext cx="228600" cy="3048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16200000">
            <a:off x="4660354" y="3936593"/>
            <a:ext cx="2270622" cy="523220"/>
          </a:xfrm>
          <a:prstGeom prst="rect">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5400000" scaled="0"/>
            <a:tileRect/>
          </a:grad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Kidron</a:t>
            </a: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8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VAlley</a:t>
            </a:r>
            <a:endParaRPr lang="en-U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cxnSp>
        <p:nvCxnSpPr>
          <p:cNvPr id="13" name="Straight Arrow Connector 12"/>
          <p:cNvCxnSpPr/>
          <p:nvPr/>
        </p:nvCxnSpPr>
        <p:spPr>
          <a:xfrm>
            <a:off x="3733800" y="1981200"/>
            <a:ext cx="914400" cy="60960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828800" y="15240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124200" y="1524000"/>
            <a:ext cx="3276600" cy="7620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514600" y="1524000"/>
            <a:ext cx="994311" cy="276999"/>
          </a:xfrm>
          <a:prstGeom prst="rect">
            <a:avLst/>
          </a:prstGeom>
          <a:noFill/>
        </p:spPr>
        <p:txBody>
          <a:bodyPr wrap="none" rtlCol="0">
            <a:spAutoFit/>
          </a:bodyPr>
          <a:lstStyle/>
          <a:p>
            <a:r>
              <a:rPr lang="en-US" sz="1200" smtClean="0"/>
              <a:t>Sheep (Gate)</a:t>
            </a:r>
            <a:endParaRPr lang="en-US" sz="1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Portico?</a:t>
            </a:r>
            <a:endParaRPr lang="en-US" dirty="0"/>
          </a:p>
        </p:txBody>
      </p:sp>
      <p:sp>
        <p:nvSpPr>
          <p:cNvPr id="3" name="Content Placeholder 2"/>
          <p:cNvSpPr>
            <a:spLocks noGrp="1"/>
          </p:cNvSpPr>
          <p:nvPr>
            <p:ph idx="1"/>
          </p:nvPr>
        </p:nvSpPr>
        <p:spPr/>
        <p:txBody>
          <a:bodyPr/>
          <a:lstStyle/>
          <a:p>
            <a:r>
              <a:rPr lang="en-US" dirty="0" smtClean="0"/>
              <a:t>Portico is a covered walkway</a:t>
            </a:r>
          </a:p>
          <a:p>
            <a:r>
              <a:rPr lang="en-US" dirty="0" smtClean="0"/>
              <a:t>Portico is a colonnade</a:t>
            </a:r>
          </a:p>
          <a:p>
            <a:r>
              <a:rPr lang="en-US" dirty="0" smtClean="0"/>
              <a:t>Five Porticoes has what shape?</a:t>
            </a:r>
          </a:p>
          <a:p>
            <a:pPr lvl="1"/>
            <a:r>
              <a:rPr lang="en-US" dirty="0" smtClean="0"/>
              <a:t>Pentagon?</a:t>
            </a:r>
          </a:p>
          <a:p>
            <a:pPr lvl="1"/>
            <a:r>
              <a:rPr lang="en-US" dirty="0" smtClean="0"/>
              <a:t>Star Shape?</a:t>
            </a:r>
          </a:p>
          <a:p>
            <a:pPr lvl="1"/>
            <a:r>
              <a:rPr lang="en-US" dirty="0" smtClean="0"/>
              <a:t>No!</a:t>
            </a:r>
          </a:p>
          <a:p>
            <a:r>
              <a:rPr lang="en-US" dirty="0" smtClean="0"/>
              <a:t>Archeology discovered these porticoes!</a:t>
            </a:r>
          </a:p>
          <a:p>
            <a:r>
              <a:rPr lang="en-US" dirty="0" smtClean="0"/>
              <a:t>A thing of Beauty</a:t>
            </a:r>
            <a:endParaRPr lang="en-US" dirty="0"/>
          </a:p>
        </p:txBody>
      </p:sp>
      <p:pic>
        <p:nvPicPr>
          <p:cNvPr id="6146" name="Picture 2" descr="C:\Users\Kit\AppData\Local\Microsoft\Windows\Temporary Internet Files\Content.IE5\APQOCUR9\MC900432319[1].wmf"/>
          <p:cNvPicPr>
            <a:picLocks noChangeAspect="1" noChangeArrowheads="1"/>
          </p:cNvPicPr>
          <p:nvPr/>
        </p:nvPicPr>
        <p:blipFill>
          <a:blip r:embed="rId3" cstate="print"/>
          <a:srcRect/>
          <a:stretch>
            <a:fillRect/>
          </a:stretch>
        </p:blipFill>
        <p:spPr bwMode="auto">
          <a:xfrm>
            <a:off x="6781800" y="1981200"/>
            <a:ext cx="1984858" cy="2638119"/>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Five Porticoes</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950720" y="1203960"/>
            <a:ext cx="5242560" cy="5577840"/>
          </a:xfrm>
          <a:prstGeom prst="rect">
            <a:avLst/>
          </a:prstGeom>
          <a:noFill/>
          <a:ln w="9525">
            <a:noFill/>
            <a:miter lim="800000"/>
            <a:headEnd/>
            <a:tailEnd/>
          </a:ln>
        </p:spPr>
      </p:pic>
      <p:sp>
        <p:nvSpPr>
          <p:cNvPr id="5" name="TextBox 4"/>
          <p:cNvSpPr txBox="1"/>
          <p:nvPr/>
        </p:nvSpPr>
        <p:spPr>
          <a:xfrm>
            <a:off x="228600" y="5943600"/>
            <a:ext cx="1388522" cy="461665"/>
          </a:xfrm>
          <a:prstGeom prst="rect">
            <a:avLst/>
          </a:prstGeom>
          <a:noFill/>
        </p:spPr>
        <p:txBody>
          <a:bodyPr wrap="none" rtlCol="0">
            <a:spAutoFit/>
          </a:bodyPr>
          <a:lstStyle/>
          <a:p>
            <a:r>
              <a:rPr lang="en-US" sz="800" dirty="0" smtClean="0"/>
              <a:t>From:</a:t>
            </a:r>
          </a:p>
          <a:p>
            <a:r>
              <a:rPr lang="en-US" sz="800" dirty="0" smtClean="0"/>
              <a:t>The Rediscovery of Bethesda</a:t>
            </a:r>
          </a:p>
          <a:p>
            <a:r>
              <a:rPr lang="en-US" sz="800" dirty="0" smtClean="0"/>
              <a:t>By </a:t>
            </a:r>
            <a:r>
              <a:rPr lang="en-US" sz="800" dirty="0" err="1" smtClean="0"/>
              <a:t>Jeremias</a:t>
            </a:r>
            <a:endParaRPr lang="en-US" sz="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Bethesda Model</a:t>
            </a:r>
            <a:endParaRPr lang="en-US" dirty="0"/>
          </a:p>
        </p:txBody>
      </p:sp>
      <p:pic>
        <p:nvPicPr>
          <p:cNvPr id="1026" name="Picture 2" descr="C:\Users\Kit\Documents\BIBLE\BOOKS\New Testament\John\My Commentary\Chapter 5\PoolBethesda.jpg"/>
          <p:cNvPicPr>
            <a:picLocks noChangeAspect="1" noChangeArrowheads="1"/>
          </p:cNvPicPr>
          <p:nvPr/>
        </p:nvPicPr>
        <p:blipFill>
          <a:blip r:embed="rId3" cstate="print"/>
          <a:srcRect/>
          <a:stretch>
            <a:fillRect/>
          </a:stretch>
        </p:blipFill>
        <p:spPr bwMode="auto">
          <a:xfrm>
            <a:off x="1828800" y="1752600"/>
            <a:ext cx="5486400" cy="4370832"/>
          </a:xfrm>
          <a:prstGeom prst="rect">
            <a:avLst/>
          </a:prstGeom>
          <a:noFill/>
        </p:spPr>
      </p:pic>
      <p:sp>
        <p:nvSpPr>
          <p:cNvPr id="6" name="TextBox 5"/>
          <p:cNvSpPr txBox="1"/>
          <p:nvPr/>
        </p:nvSpPr>
        <p:spPr>
          <a:xfrm>
            <a:off x="1371600" y="6019800"/>
            <a:ext cx="2654894" cy="461665"/>
          </a:xfrm>
          <a:prstGeom prst="rect">
            <a:avLst/>
          </a:prstGeom>
          <a:noFill/>
        </p:spPr>
        <p:txBody>
          <a:bodyPr wrap="none" rtlCol="0">
            <a:spAutoFit/>
          </a:bodyPr>
          <a:lstStyle/>
          <a:p>
            <a:r>
              <a:rPr lang="en-US" sz="800" dirty="0" smtClean="0"/>
              <a:t>From:</a:t>
            </a:r>
          </a:p>
          <a:p>
            <a:r>
              <a:rPr lang="en-US" sz="800" dirty="0" smtClean="0">
                <a:hlinkClick r:id="rId4"/>
              </a:rPr>
              <a:t>http://emp.byui.edu/SATTERFIELDB/Rel211/jerusalem.htm</a:t>
            </a:r>
            <a:endParaRPr lang="en-US" sz="800" dirty="0" smtClean="0"/>
          </a:p>
          <a:p>
            <a:r>
              <a:rPr lang="en-US" sz="800" dirty="0" smtClean="0"/>
              <a:t>(photo of model at Holy Land Hotel, Jerusalem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Spiritual Gospel</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Clement of Alexandria was a “Church Father” </a:t>
            </a:r>
            <a:br>
              <a:rPr lang="en-US" dirty="0" smtClean="0"/>
            </a:br>
            <a:r>
              <a:rPr lang="en-US" dirty="0" smtClean="0"/>
              <a:t>[ca 150 AD – ca 215 AD]</a:t>
            </a:r>
          </a:p>
          <a:p>
            <a:r>
              <a:rPr lang="en-US" dirty="0" smtClean="0"/>
              <a:t>“Clement wrote: ‘But that John, last of all, conscious that the outward facts had been set forth in the Gospels, was urged on by his disciples, and, divinely moved by the Spirit, composed a spiritual Gospel.’” from D. A. Carson, pp 27-28 [In </a:t>
            </a:r>
            <a:r>
              <a:rPr lang="en-US" dirty="0" err="1" smtClean="0"/>
              <a:t>Hypotyposes</a:t>
            </a:r>
            <a:r>
              <a:rPr lang="en-US" dirty="0" smtClean="0"/>
              <a:t> by Clement as quoted by  Eusebius: Ecclesiastical History, Book. VII. VI. 14]</a:t>
            </a:r>
          </a:p>
          <a:p>
            <a:r>
              <a:rPr lang="en-US" dirty="0" smtClean="0"/>
              <a:t>Gospel Portraits of Christ </a:t>
            </a:r>
            <a:r>
              <a:rPr lang="nl-NL" dirty="0" smtClean="0"/>
              <a:t>[D. J. Mock Vol III pg 24]</a:t>
            </a:r>
            <a:r>
              <a:rPr lang="en-US" dirty="0" smtClean="0"/>
              <a:t>:</a:t>
            </a:r>
          </a:p>
          <a:p>
            <a:pPr lvl="1"/>
            <a:r>
              <a:rPr lang="en-US" dirty="0" smtClean="0"/>
              <a:t>Matthew: Kingship/Promised Messiah King</a:t>
            </a:r>
          </a:p>
          <a:p>
            <a:pPr lvl="1"/>
            <a:r>
              <a:rPr lang="en-US" dirty="0" smtClean="0"/>
              <a:t>Mark: Redeemer/Suffering Servant of the Lord</a:t>
            </a:r>
          </a:p>
          <a:p>
            <a:pPr lvl="1"/>
            <a:r>
              <a:rPr lang="en-US" dirty="0" smtClean="0"/>
              <a:t>Luke: Humanity/Sinless Son of God</a:t>
            </a:r>
          </a:p>
          <a:p>
            <a:pPr lvl="1"/>
            <a:r>
              <a:rPr lang="en-US" dirty="0" smtClean="0"/>
              <a:t>John: Deity/Perfect Son of God</a:t>
            </a:r>
          </a:p>
          <a:p>
            <a:r>
              <a:rPr lang="en-US" dirty="0" smtClean="0"/>
              <a:t>Read John 4:31-34 (Spiritual Food)</a:t>
            </a:r>
          </a:p>
          <a:p>
            <a:r>
              <a:rPr lang="en-US" dirty="0" smtClean="0"/>
              <a:t>Application to Spiritual Walking in John 5</a:t>
            </a:r>
            <a:endParaRPr lang="en-US" dirty="0"/>
          </a:p>
        </p:txBody>
      </p:sp>
      <p:pic>
        <p:nvPicPr>
          <p:cNvPr id="2050" name="Picture 2" descr="C:\Users\Kit\AppData\Local\Microsoft\Windows\Temporary Internet Files\Content.IE5\APQOCUR9\MC900281738[1].wmf"/>
          <p:cNvPicPr>
            <a:picLocks noChangeAspect="1" noChangeArrowheads="1"/>
          </p:cNvPicPr>
          <p:nvPr/>
        </p:nvPicPr>
        <p:blipFill>
          <a:blip r:embed="rId3" cstate="print"/>
          <a:srcRect/>
          <a:stretch>
            <a:fillRect/>
          </a:stretch>
        </p:blipFill>
        <p:spPr bwMode="auto">
          <a:xfrm flipH="1">
            <a:off x="7162800" y="4419600"/>
            <a:ext cx="1408176" cy="1807769"/>
          </a:xfrm>
          <a:prstGeom prst="rect">
            <a:avLst/>
          </a:prstGeom>
          <a:noFill/>
        </p:spPr>
      </p:pic>
      <p:sp>
        <p:nvSpPr>
          <p:cNvPr id="5" name="TextBox 4"/>
          <p:cNvSpPr txBox="1"/>
          <p:nvPr/>
        </p:nvSpPr>
        <p:spPr>
          <a:xfrm>
            <a:off x="6781800" y="381000"/>
            <a:ext cx="1981200" cy="1200329"/>
          </a:xfrm>
          <a:prstGeom prst="rect">
            <a:avLst/>
          </a:prstGeom>
          <a:noFill/>
        </p:spPr>
        <p:txBody>
          <a:bodyPr wrap="square" rtlCol="0">
            <a:spAutoFit/>
          </a:bodyPr>
          <a:lstStyle/>
          <a:p>
            <a:r>
              <a:rPr lang="en-US" sz="800" b="1" i="1" dirty="0" smtClean="0">
                <a:solidFill>
                  <a:schemeClr val="bg1">
                    <a:lumMod val="75000"/>
                  </a:schemeClr>
                </a:solidFill>
              </a:rPr>
              <a:t>Rather, "Early Church Father" is a title that gradually came to be applied to certain Christian leaders distinguished by four characteristics: antiquity, holiness, orthodoxy, and Church approval. </a:t>
            </a:r>
          </a:p>
          <a:p>
            <a:r>
              <a:rPr lang="en-US" sz="800" dirty="0" smtClean="0">
                <a:solidFill>
                  <a:schemeClr val="bg1">
                    <a:lumMod val="75000"/>
                  </a:schemeClr>
                </a:solidFill>
              </a:rPr>
              <a:t>http://www.crossroadsinitiative.com/library_article/52/Early_Church_Fathers_Overview__Snapshot_of_the_Fathers_of_the_Church.html</a:t>
            </a:r>
            <a:endParaRPr lang="en-US" sz="800" dirty="0">
              <a:solidFill>
                <a:schemeClr val="bg1">
                  <a:lumMod val="75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Sick People?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“In these lay a multitude of those who were sick, blind, lame, and withered…”</a:t>
            </a:r>
          </a:p>
          <a:p>
            <a:r>
              <a:rPr lang="en-US" dirty="0" smtClean="0"/>
              <a:t>Unable to care for themselves</a:t>
            </a:r>
          </a:p>
          <a:p>
            <a:r>
              <a:rPr lang="en-US" dirty="0" smtClean="0"/>
              <a:t>Waiting for a miracle</a:t>
            </a:r>
          </a:p>
          <a:p>
            <a:r>
              <a:rPr lang="en-US" dirty="0" smtClean="0"/>
              <a:t>Violating the Law – </a:t>
            </a:r>
          </a:p>
          <a:p>
            <a:pPr lvl="1"/>
            <a:r>
              <a:rPr lang="en-US" dirty="0" smtClean="0"/>
              <a:t>Possibly an “</a:t>
            </a:r>
            <a:r>
              <a:rPr lang="en-US" dirty="0" err="1" smtClean="0"/>
              <a:t>asclepeion</a:t>
            </a:r>
            <a:r>
              <a:rPr lang="en-US" dirty="0" smtClean="0"/>
              <a:t>” [a healing temple, sacred </a:t>
            </a:r>
            <a:br>
              <a:rPr lang="en-US" dirty="0" smtClean="0"/>
            </a:br>
            <a:r>
              <a:rPr lang="en-US" dirty="0" smtClean="0"/>
              <a:t>to the god Asclepius]</a:t>
            </a:r>
          </a:p>
          <a:p>
            <a:pPr lvl="1"/>
            <a:r>
              <a:rPr lang="en-US" dirty="0" smtClean="0"/>
              <a:t>Asclepius is the god of medicine and </a:t>
            </a:r>
            <a:br>
              <a:rPr lang="en-US" dirty="0" smtClean="0"/>
            </a:br>
            <a:r>
              <a:rPr lang="en-US" dirty="0" smtClean="0"/>
              <a:t>healing in ancient Greek religion</a:t>
            </a:r>
          </a:p>
          <a:p>
            <a:r>
              <a:rPr lang="en-US" dirty="0" smtClean="0"/>
              <a:t>Praying “Oh, God…” prayers</a:t>
            </a:r>
          </a:p>
          <a:p>
            <a:r>
              <a:rPr lang="en-US" dirty="0" smtClean="0"/>
              <a:t>Nursing Home Atmosphere</a:t>
            </a:r>
          </a:p>
          <a:p>
            <a:r>
              <a:rPr lang="en-US" dirty="0" smtClean="0"/>
              <a:t>“Hopeless, Helpless, Useless”</a:t>
            </a:r>
          </a:p>
          <a:p>
            <a:r>
              <a:rPr lang="en-US" dirty="0" smtClean="0"/>
              <a:t>Much like the spiritual condition of Judea in Jesus’ day</a:t>
            </a:r>
            <a:endParaRPr lang="en-US" dirty="0"/>
          </a:p>
        </p:txBody>
      </p:sp>
      <p:pic>
        <p:nvPicPr>
          <p:cNvPr id="7178" name="Picture 10" descr="C:\Users\Kit\AppData\Local\Microsoft\Windows\Temporary Internet Files\Content.IE5\IRJTRTDT\MC900347935[1].wmf"/>
          <p:cNvPicPr>
            <a:picLocks noChangeAspect="1" noChangeArrowheads="1"/>
          </p:cNvPicPr>
          <p:nvPr/>
        </p:nvPicPr>
        <p:blipFill>
          <a:blip r:embed="rId3" cstate="print"/>
          <a:srcRect/>
          <a:stretch>
            <a:fillRect/>
          </a:stretch>
        </p:blipFill>
        <p:spPr bwMode="auto">
          <a:xfrm>
            <a:off x="6629400" y="4800600"/>
            <a:ext cx="1826057" cy="1730959"/>
          </a:xfrm>
          <a:prstGeom prst="rect">
            <a:avLst/>
          </a:prstGeom>
          <a:noFill/>
        </p:spPr>
      </p:pic>
      <p:sp>
        <p:nvSpPr>
          <p:cNvPr id="3076" name="AutoShape 4" descr="data:image/jpeg;base64,/9j/4AAQSkZJRgABAQAAAQABAAD/2wCEAAkGBxQHBhQUBxQWFhQUFx0bGRgYGR0fGBgcIB4bHBobHxwbHSggGiMmGxwcIjEiJiorLi4uGyEzODMsNyktLisBCgoKDg0OGxAQGzQmICQ0LDUsLDAsLCwvNCwsLy0vLDQvLCwsLDQsLDUsLCwsLCwsLC4sLC00LCwsLCwsMSwtLP/AABEIAQoAvQMBIgACEQEDEQH/xAAcAAEAAgMBAQEAAAAAAAAAAAAABwgEBQYDAgH/xABIEAABAwIDBQQHBAgEAwkAAAABAAIDBBEFBiEHEjFBUSJhcYETFCMyQlKRYnKSoQgVFkOCorHBJDPS8CVjshdTVJOzwtHi8f/EABoBAQACAwEAAAAAAAAAAAAAAAACAwEFBgT/xAAxEQACAQMCBAQFAwUBAAAAAAAAAQIDBBEhMQUSQVETcaHRMmGBkbFCweEiI1Ji8BX/2gAMAwEAAhEDEQA/AJxREQGNiNdHhlE+WveGRsF3OdwA/wB8uagXO22OoxKZ0eWrwQjT0n71/f8A8seGvfyWNtszg7GcedS0rv8AD0zrED45Bo4n7pu0eZ5qNVvbGwioqdRZb6FUpdEZNViEtZNv1csj3fM57i76k3XU5Q2kVuW6xu/K+aG43opHFwtz3Sblhtwtp1BXGotlOlCceWS0I5Ln0NW2vomS0puyRoe09Q4XH5Fe653Z20syLRb/AP4dh8i0EflZdEuSmuWTReEWtx7HYMvYeZsXkEbBwvxcflaOLj3BQRmnbNWYjUkYDanh5aNdK4dSSCG+A4dTxV9vaVK3wrTuYckixKwcSxinwll8TmiiH23tbfwudVWfHKrE24HDVYtWS7lST6OMzu33NHx+jBsG8r946heOQclTZ0xQtiO7EwgyynW1+Q+Zx1/qV61w6Ki5znouxHnLPYPi8GN0fpcJkbJHct3m8LjiP99VrMUzZHTYxHS4c01FS57Q+OM6QsuN6SR2oYA03AOpNhzusGDLEsNG2kw1/qlFGLeyN6mbm4l5FobnmN5x6t4LfYHgcGA0fo8JjbG3ibe84/M5x1ce8leFqnFt79l7+y+5LU2KIipMhERAEREAREQBERAEREBTbHI3RY3O2q98SvDr8d4ON/zWErMZ52WU2a6szRvdBOR2nNAc1/QuYSLm2lwR33UfY7sOqaKjL8KnZOWi+4WFjiPs9pwJ7iQuko8Qoyik3hlLiyKEXtFRyTVfooWPdITu7gaS/e6boF79ylDA9mcOBUIq9osrYoxwgDu088d0lupP2GXPeLFemrXhTWv0XVmEskx5Eq2V2TKN9KQW+gYNORa0NcPJwI8ly+fdq1PlveiwvdnqRcWB9nGftuHEg/CNdNSFGWctqUuJ0/q2W2+q0jRugN0kc3oS3RjbfC3vuTeyjta2hw3mlz1Pt7k3PsbPMOYKjMdeZcXkL3ch8LR0a3g0eC1iL1pKV9bUBlGxz3u4NY0ucfADUrbJKKwtEVnkTfiuz2aQ4jiOJmnyzPJCxxDpXtJ3GDhvEdbaAcT4C46DKWxepxF4fmF3q8fyCxld/VrPE3PcpxwDAoMu4cIcIjDGDU24uPzOPFx7ytbd39NRcIav0JxizLoab1OjYwOc/dAG89xc93eSeJK90RaAtCIiAIiIAiIgCIiAIiIAiIgCLyqahlJTufVOaxjBdznEBrQOJJOgUFbRtrr8QLqfKriyLg6bUPf3M5sb3+8e7nfb2060sR+5hvB1ed88UGTcRmdg8MUuISe+WjRp4e0ePDVjdTbW3FQXmDH6jMVeZcXkL3Hhf3Wjo1vBo8FrF9RRmaUNhBc5xAAAuSToAAOJuuit7WFFZ3fdlLlk+Vl4Xhk2L1giwyN8kjuDWC58T0HUnQKQcC2XtoqD1rPswpYBr6O49K7nbnuk/KAXdwW8yztMo8LzFFTYDSsgoXO3HyO/zXOOjZHG/AHjvEmxvpayjO6yn4S5sden8/Qyo9xlPYeXbr81S25+hiOvg6T+oaPBylzBMApsBp9zB4WRDnujtO+846u8yVskXP1rmrV+J/ToWpJBERUGQiIgCIiAIiIAiIgCIiAIiIAsPFsTiwbDnzYk8MjjF3OP5ADiSToANSSsp7xGwmQgAC5J4AcyVWTapnp2bsW3KQkUsJPox854GQjv5X4DoSV6rS2deeOnUjJ4PnaPtElzhU7kF46Vp7Md9XdHPtxPQcB38TxCLstmeR35yxb2282mi1leOfRjftHryGvQHo/7dvT7JFWrZiZJyNU5xqbUI3Ymmz5ne43uHzOt8I7rkXupvjylHs+yvNNliBs9WxhO/Lq93zWA4AC53G2va1yV3GH0UeG0TIqBgZGwWa1vAD/fNZC0FxfTqy/17e5ao4KeZgx+ozFXelxiV0juV/daOjWjRo8FrFIO2PJv7NY96WibamqCXNsNGP4uZ3dR3XHwqPl0FCcJ004bFT3LNbHs1/tJlcMqnXnprMf1c392/wAwLE9Wnqu8VUNnOaDlTNEcrj7J3YlH2CRc95abOHhbmrWseJGAxkEEXBHAjkVz9/b+FVytnsWxeUfSIi8JIIiIAiIgCIiAIiIAiIgCIiAjHbtmY4TlxtNSm0lVcOtyjFt/8RIb4byruu6204r+tM+yhvuwBsQ8tXfzucPJcKunsaXh0V3epTJ5Zk4bQvxPEI4aMb0kjg1o7ybeQ71bXKeX48sYDHT0fBgu53N7z7zj4n6Cw5KF/wBH3BBWZhlqZhpTsAb999xfyYHD+IKwC1vFK7lPw1svyTguoREWqJmnzbl+PM+AyU9ZoHjsu5seNWuHgeXMXHNVMxfDZMHxOSCvbuyROLXD+46gjUHmCFctRLt1yb+sMP8AXsPb7SFtpQPijHxeLOf2b/KFs+HXPhz5JbP8kJrOpAasRsLzV+t8ANLVH2tKAG9XRfD+E9nw3VXdbrJ2YH5YzFFUQXIYbPb87Do9v04dCAeS215Q8ak49ehCLwy3iLxoqpldRskpXBzJGhzXDgQRcH6L2XLFwREQBERAEREAREQBERAEREBTfHqr17HKiQ/vJnv/ABOJ/usFZOJUxo8Rljfxje5p8iR/ZYy7KOOVYPOWH/R7gEeTJXDi+od9AyMAf1+qk9Ql+jzmBsZnopyA57vSx/aNg2QeIDWm3Te6KbVzF9FxryyXR2CIi8hIL5ewSMIeAQRYg8COi+kQFWtqOUDlLMZbAP8ADzXfCeg+Jni0m3gWnmuOVtM+5XZm3Lr4JLB47UT/AJXjh5Hge4lVRraR9DVvjq2lr43FrmniCNCF0thc+NTw90UyWGTfsCzX6zRvoKx3aiu+G/NhPbb/AAuNx3OPIKUcZxunwOm9Ji8zIm8i42J7mji49wBKqRgOLSYFjMVRRHtxODh0PVp7iLg9xW92j0rnYw2qjkfLT1jfSwve4uIF+3ESeBjeS23IWXmr2EZ185wn+evv9ySloSdju3Onp3luCQPm+287jfECxcfPdXFV+2fEqpx9XMMQ+xHf83lyjpF66dhQh+nPnqRcmdedp+Kk61jvwR/6Fl0W1zFKU9udsg6PjZ/VoB/NcKiudtRf6F9kYyybcu7dA54bmOnt1khOg8Y3G9upDj4KWsFxmDHaES4TI2SM828j0IOrT3GxVOFu8o5pnyniomw12mgew+7I3oR/Q8QvDccMhJZp6P0JKfct2i1eWceizLgsdRh57LxqDxa4aOae8H68RoVtFoZRcXhloREWAEREBWTbPgBwXOsj2i0dT7Vp5XP+YPHfufBwXCK1u0XKLc4ZfdFoJmXdC88n24E/K7gfI8gqs4hRSYbWvirmFkkZs5p4g/75810lhcKrTUXuimSwxQ1j8PrGS0TiyRhDmuHEEKx2zvadBmeBsWJFsVXw3SbNlPVhPM/Lx6XVakV1zawrrXfuYUsF1kVWMC2l4jgjA2CcyMHBko3x9T2h4Arf/wDbjiG7b0VL47kl/wD1bLTy4XWT0wyznRYha7Gscp8CpfSYvMyJvLeOru5reLj3AEquWJ7WcTxAWbOIgeUTAP5jdw8iuNrKySunL6175Hni57i5x8ybqylwqb+N48jDn2JdzltsfPvR5UZuN4emkHbP3WcG+LrnuC53NNN+1+VGYnSD/EQ2irWjmRoyfzFgf/qVHy6/ZhmEYJmMMrBv01UPQzMIuC12gNudifoXDmtg7aNGPNSWq9e6/wC6kc53OQUh7OPR5pwyXCcWdu75MtLJxMcoHaaLnUObru6cHcyCtHtEym7KOY3RamJ/ahd1YTwv1bwPkeYXP0FY/D61ktId18bg5p6EG4V0kq1PMH80/mY2ZOFBsHgZH/xGqlcf+W1rB/NvfVbSHYlh0fvuqXfekb/7WBdnlHH2Zmy9FU0+m+3tN+V40e3yN/EWPNbhc9O7uE2pSeS1RRFtfsOoZoz6lLURu5XLXNHiC0E/iCivOmzmrykC+dolgv8A5zOA6bw4s89NbXKtMvmRgljIkAIIsQdQRzBHNWUeIVoPV5XzDgmUrRSBtkyezK+PNfhrd2CoBc1vJjwe20dBq0jxI5KP10FKrGpBTjsyprBKuwDMJosffSTHsVDS5g6SNF9PFgN/utVgVUbIdUaPOlG6Pj6xGPJzg0/kSrcrRcUpqNVSXVFkHoERFrSYREQBcLtK2dx5wpvSU1o6pg7L/heOTH25dHcR38F3SKdOpKnLmi9TDWSm+NYPNgeIOhxWN0cjeR5jkQRo4d40WCrjYzglPjlNuYvCyVo4bwuR3g8WnvCjvF9htHUuJwyaaEng02exvgDZ31cVu6PFKbX9xYfoVuD6FfUUxTbBZQfY1kZ8YyP6OK+oNgshPt61gH2Yif6vC9P/AKFv/l6P2McrIbQC50VgsM2G0dOQcRmmlI5DdY0+QBd9HLucDyjRYDb9VU0bHD4rXf8Ajdd35qipxWkvhTfoZUGV6yvsur8feC6IwRH95MC3TuZ7zu7QDvU5ZK2eUmUWB1O30k9tZnjtd+6ODB4a9SV1yLV3F9VraPRdkTUUjlNpOUm5vy46NlhNH24XHk75SejhofI8lVeaJ0EzmzAtc0kOB0II0II5EFXTUF7d8mer1H6ww9vZeQ2cDk7QNf4O4HvtzcV6uGXPLLwpbPbzMTXUwNg+af1ZjbqOrNo6k3Zfg2UDT8TRbxDVYNUsgldTzNdCSHNIII4gjUEeatjkHMrc15Yinbbf92Vo+GRvveAOjh3OCcUt+WXirrv5iD6HRIiLUkyJv0imA5bpnH3hPYeBY6/9AoCUs/pBY+KzGoqSnNxTguf999rDyaAf4lEy6bh8XGgslMtze5EpjV50o2x8fWIz5NcHH8gVblV12B4Ka/Nzqh47FMwm/wBt4LWj8O+fIKxS1nFJp1VHsicNgiItYTCIiAIiIAiIgCIiAIiIAiIgC8K+jZiFE+KsaHRyNLXNPAg6Fe6IngFSs95WflHML4JblnvRPPxsPA+I4HvHSy6bYhmn9SZm9BUm0NVZuvBsnwHzvu+Y6KYNpmTm5wwAtisKiK7oXHrzYT0cBbuIB5KsMdHK3EfRRMf6YP3dxoPpA8G1gBrcELoqFWN3QcZ79fcqa5WXNXKbRM5x5OwUvdZ07wRDH8zvmI+VvE+Q5rX4zn0ZTynC7MTR68+Iewa4El3DeJFw1txcnxAvZV2zFjs2Y8VdPirt57vwtHJrRyA6eJNySVrrOxdSXNL4V6/wSlLBhVlU+tq3yVbi573FznHiSTcn6rzYwyPAjBJJsANSTyAHNfimnYts9PpGV+NtsBrBG4a35SkH+X8XQrd160aEOZ/QrSyyQNmGVv2UyqyOYe2k9pL3OIHZ/haA3xBPNdaiLlpzc5OT3ZegiIoAIiIAiIgCIiAIiIAiIgCIiAIi/HODW3doBzQH6og2gbQqTL2Iy/svFDJXO7MlQGAhnIjeHvutpa9gRre26tJtS2qur3vpcsv3YdWyTN96Tq1h5M7+LvD3ojW5s+Hv46n29/YrlLsZGIV0mJVrpa97nyPN3Ocbkn/80tyC8GtL3AMFyeAHErMwbCJscxBsOFRukkdwA5DmSeDQOp0VhtnezODKrmy4iWy1hFwfhj4X3AeJFwN869LX12FxdU7ePz6IiotnM7L9k/oyyqzUzXjHTuHDo6QfnufXmFNPBEXOV6860uaRalgIiKkyEREAREQBERAEREAREQBERAEREAUH7bc/F8jsPwd1mjSoeDxP/dA9B8XfpyIMkbSMy/srlSSaM+1d2IvvuvY/wgF38KqlI8yPJkJJJuSdSSeJJ5ra8NtVN+JLZbeZCb6H4t5lDK8+bMXEOHDve8+7G3qf7DmtLGwyyARi5JsAOJJ4BWt2d5UblLLbIrD0zwHTO+Z5HC/RvAeF+JK2V7deBDTd7EIrJzmNYJJs5yI92SmMMrbGeV7d6QtsbvHLsnXdN2gXNibkwphOcamizXHW1Mj5ZWu7W86+8w+8zoAQTYcBoeSto5oe0hwuDxB5qsO1bJhynj5NKD6tOS6I8mn4o/4eXcRxIK8HD6sKjlCotX17/IlJY2LK4XiEeK4dHNQnejlaHNPcevQ8iORWUoT2AZrsX4fWO6vgv9ZGD/rA++psWuuKLo1HB/TyJp5QREVBkIiIAiIgCIiAIiIAiIgCIiAIiICCf0i8TL8UpadpNmRmUjkS5xaPpuH6qH1J36QkZbnWMng6mZ/1yj/fioxXUWKSoRwUy3Os2U0AxHaDSMmFwHl/4GueP5mhWqVWNklc2g2hUjpjZrnOZ5vY5jf5iFadaviufFXl+7Jw2C0ec8tx5qy/JT1VgSLsfa+48e67+x6gkc1vEWtjJxaa3RMp57fKuYtbxz00n0c0/m0/Qg9CrXZYxxmY8BiqaT3ZG3I5tcNHNPg4EKONuuTPX6H1/D2+0iFpgPijHB/i3n9n7q5vYNmv9XYu6iq3ezqDeO/BsoHD+Jot4tb1W3uMXVuqsd47/v7la/peCwCLGrsQiw+O9fLHGDze4NH1cQtaM34eTpXUn/nx/wCpahQk9kWG7ReNNVsq470j2vHVrgR9QvZRAREQBERAEREAREQBERAEREBDX6ReFl9HS1LBoxzo3fxAOb/0u+qg5W9zfgLczZcmpptPSN7LvleNWO8nAX6i4VTMUw+TCcQfDXtLJI3brmnr/cEag8wQV0HC6ylT5Oq/BVNamPG8xSB0ZIINwQbEEcCDyViMhbWabFaFkeYJGwVDRYufpHJb4g7g0nmDbuVdUXrubWFdYl9yKeC6MNQyeO8LmuB5ggj6hYeI4/S4Y2+I1EMf35Gg/Qm5VOkWvXCFnWfp/JPxCyuKbX8MppNxr3zAndcWRktAOhJ37bw8L3UN7QMu/stjzJsGdemntNTSNOg4O3QerSRbuLed1xyknZ9UszXgEmD4q6zjeSjkPwSC5czwOpt0L+dlereNqueGq/V5d/p+DGeY2O0Aft1kWmxOj1kpx6KpYPh1F3W5DeId914J4FRKpI2VYy7LGbJKHHW2iqCYZWP4Nk1a244WNy08iHA8Au+k2HUD53ES1LWkkhrXss3uu6Mkgd+visRuIWrdOe28fJjGdSv9JVyUU4fRPfG8cHMcWuHmDdSPlHbJV4VIGY7/AImHqbCVo7ncH+DtT1C22Zthz4IC/LcxkIH+VLYOPg8WaT3EAd6iGrpX0VS6OsY5j2GzmuFnA9CCrk7e6j3/ACY1iXAwHG4cwYY2fCnh8bvq082uHIjotiqu7LM4uypmJvp3f4aYhsoPAchJ3Fp491+5WhBuNForu2dCeOj2LIvJ+oiLykgiIgCIiAIiIAiIgC43aDs+gznThzj6OoYLMlA4j5Xj4m38xy5g9kinTqSpy5ovDDWSo2ZsoVeWJy3FoXBt9JBrE7pZ408jY9y0Suo9gkYQ8Ag8QeBWjqslYfVuJno6ck8SI2gnzAC21Pi2n9cfsVuBUdZmG4TPi0u7hkMkp6MYXW8bDTzVq6bJOH0rwYaKnBHAmNpt9QVvIYWwR2haGgcgAB9ApT4sv0x+45CvmW9ilXXkOxt7adny6PkI8Ad0adTp0UxZTyRR5Uj/AOFx+0tYyv7Uh8/hHc0ALpEWur3lWtpJ6dkSUUiHdu2TPTwfrDDW9tgAnAGrm6Bsni3ge63Jq6/ZTmv9qcrtNQbzw2ZL1JA7L/4hr4hy7CaITRFswBa4EEHgQdCD5KBWRO2S7Shcn1Kp0vqfZkjj9qN1teO795XU5ePR8J/FHWPl1Rh6PJPqjbbLkhuPYM6qoGgVMDbmw1ljAuWm3EgajwI56SQ1wc27dQeBX6Rcarx0qsqU1KPQk1kpSrObGsf/AF5kqMTG8lOfRO62HuH8BAv1BUAZ7wgYFm+qgjFmskJaOjHWeweTXBbnZtm92VhOI+Eu5z+Xf/1LoLyl49BOO+jRVF4ZaBERc2XBERAEREAREQBERAEREAREQBERAEREAXNbQcqszdl18LrCRvaid8rwNPI8D434gLpUUoTcJKS3QI52M5ifWYQ+ixW7amiO4Wu94xg2b+E9jwDeqkZRrtCwp+XsdixjBmkmIhtWxv7yI2aX25kDQ+DT8JUi0tQ2rpmSUzg5j2hzXDgWkXBHiCrrhKT8SOz9H19zC7FbtujQNoMm5xMcd/Hd/wDiybKsoftQypMjdIzGATwud+4H0H1C0u0vExi+equSP3fSbg7xGBGCO47t/NTzsfy+cAyVH6cWknPpXjmN624O6zA3TkSVt69V0bSK66FaWZHboiLQFoREQBERAEREAREQBERAEREAREQBERAEREB8yMEjCJACCLEHUEHiCOa4rM9azZ5kOX1R5Ni5lM12paXklrAfiDLuI+y0DW1z26r3tKxaXaBnZlFgHbjhcWNt7rn/ALyQn5W2tfoCR7y9dpS8SeH8K1f0IyeDRbKconNeZR6yL08Nnyk8Ha9ln8RGvcHK0PDgudyLgcGW8F9Ww1zXuiNpnD3jKQCS4ctC2wPBtvFdEl7cOtUz0WwisIIiLyEgiIgCIiAIiIAiIgCIiAIiIAiIgCIiAIiw8YeY8ImLCQRE8gjiDunVZSywcRnTMsuNSvw7JHtKh3ZnmBtHTt4OBf8ANxGlyNbdoWG4yDkaDJtBaDtzvHtJSNT9lo+Ft+XPnytsMl0rKTK9OKVjWB0bXENaBdxAJJtxJPNbtXzq4j4cdF1+fn7GEupxmN078AznDW0o9hVFlPVAcnEhtPLb7xEZPIELs0IvxRVSnzJZ6GT/2Q=="/>
          <p:cNvSpPr>
            <a:spLocks noChangeAspect="1" noChangeArrowheads="1"/>
          </p:cNvSpPr>
          <p:nvPr/>
        </p:nvSpPr>
        <p:spPr bwMode="auto">
          <a:xfrm>
            <a:off x="63500" y="-3841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8" name="AutoShape 6" descr="data:image/jpeg;base64,/9j/4AAQSkZJRgABAQAAAQABAAD/2wCEAAkGBxQHBhQUBxQWFhQUFx0bGRgYGR0fGBgcIB4bHBobHxwbHSggGiMmGxwcIjEiJiorLi4uGyEzODMsNyktLisBCgoKDg0OGxAQGzQmICQ0LDUsLDAsLCwvNCwsLy0vLDQvLCwsLDQsLDUsLCwsLCwsLC4sLC00LCwsLCwsMSwtLP/AABEIAQoAvQMBIgACEQEDEQH/xAAcAAEAAgMBAQEAAAAAAAAAAAAABwgEBQYDAgH/xABIEAABAwIDBQQHBAgEAwkAAAABAAIDBBEFBiEHEjFBUSJhcYETFCMyQlKRYnKSoQgVFkOCorHBJDPS8CVjshdTVJOzwtHi8f/EABoBAQACAwEAAAAAAAAAAAAAAAACAwEFBgT/xAAxEQACAQMCBAQFAwUBAAAAAAAAAQIDBBEhMQUSQVETcaHRMmGBkbFCweEiI1Ji8BX/2gAMAwEAAhEDEQA/AJxREQGNiNdHhlE+WveGRsF3OdwA/wB8uagXO22OoxKZ0eWrwQjT0n71/f8A8seGvfyWNtszg7GcedS0rv8AD0zrED45Bo4n7pu0eZ5qNVvbGwioqdRZb6FUpdEZNViEtZNv1csj3fM57i76k3XU5Q2kVuW6xu/K+aG43opHFwtz3Sblhtwtp1BXGotlOlCceWS0I5Ln0NW2vomS0puyRoe09Q4XH5Fe653Z20syLRb/AP4dh8i0EflZdEuSmuWTReEWtx7HYMvYeZsXkEbBwvxcflaOLj3BQRmnbNWYjUkYDanh5aNdK4dSSCG+A4dTxV9vaVK3wrTuYckixKwcSxinwll8TmiiH23tbfwudVWfHKrE24HDVYtWS7lST6OMzu33NHx+jBsG8r946heOQclTZ0xQtiO7EwgyynW1+Q+Zx1/qV61w6Ki5znouxHnLPYPi8GN0fpcJkbJHct3m8LjiP99VrMUzZHTYxHS4c01FS57Q+OM6QsuN6SR2oYA03AOpNhzusGDLEsNG2kw1/qlFGLeyN6mbm4l5FobnmN5x6t4LfYHgcGA0fo8JjbG3ibe84/M5x1ce8leFqnFt79l7+y+5LU2KIipMhERAEREAREQBERAEREBTbHI3RY3O2q98SvDr8d4ON/zWErMZ52WU2a6szRvdBOR2nNAc1/QuYSLm2lwR33UfY7sOqaKjL8KnZOWi+4WFjiPs9pwJ7iQuko8Qoyik3hlLiyKEXtFRyTVfooWPdITu7gaS/e6boF79ylDA9mcOBUIq9osrYoxwgDu088d0lupP2GXPeLFemrXhTWv0XVmEskx5Eq2V2TKN9KQW+gYNORa0NcPJwI8ly+fdq1PlveiwvdnqRcWB9nGftuHEg/CNdNSFGWctqUuJ0/q2W2+q0jRugN0kc3oS3RjbfC3vuTeyjta2hw3mlz1Pt7k3PsbPMOYKjMdeZcXkL3ch8LR0a3g0eC1iL1pKV9bUBlGxz3u4NY0ucfADUrbJKKwtEVnkTfiuz2aQ4jiOJmnyzPJCxxDpXtJ3GDhvEdbaAcT4C46DKWxepxF4fmF3q8fyCxld/VrPE3PcpxwDAoMu4cIcIjDGDU24uPzOPFx7ytbd39NRcIav0JxizLoab1OjYwOc/dAG89xc93eSeJK90RaAtCIiAIiIAiIgCIiAIiIAiIgCLyqahlJTufVOaxjBdznEBrQOJJOgUFbRtrr8QLqfKriyLg6bUPf3M5sb3+8e7nfb2060sR+5hvB1ed88UGTcRmdg8MUuISe+WjRp4e0ePDVjdTbW3FQXmDH6jMVeZcXkL3Hhf3Wjo1vBo8FrF9RRmaUNhBc5xAAAuSToAAOJuuit7WFFZ3fdlLlk+Vl4Xhk2L1giwyN8kjuDWC58T0HUnQKQcC2XtoqD1rPswpYBr6O49K7nbnuk/KAXdwW8yztMo8LzFFTYDSsgoXO3HyO/zXOOjZHG/AHjvEmxvpayjO6yn4S5sden8/Qyo9xlPYeXbr81S25+hiOvg6T+oaPBylzBMApsBp9zB4WRDnujtO+846u8yVskXP1rmrV+J/ToWpJBERUGQiIgCIiAIiIAiIgCIiAIiIAsPFsTiwbDnzYk8MjjF3OP5ADiSToANSSsp7xGwmQgAC5J4AcyVWTapnp2bsW3KQkUsJPox854GQjv5X4DoSV6rS2deeOnUjJ4PnaPtElzhU7kF46Vp7Md9XdHPtxPQcB38TxCLstmeR35yxb2282mi1leOfRjftHryGvQHo/7dvT7JFWrZiZJyNU5xqbUI3Ymmz5ne43uHzOt8I7rkXupvjylHs+yvNNliBs9WxhO/Lq93zWA4AC53G2va1yV3GH0UeG0TIqBgZGwWa1vAD/fNZC0FxfTqy/17e5ao4KeZgx+ozFXelxiV0juV/daOjWjRo8FrFIO2PJv7NY96WibamqCXNsNGP4uZ3dR3XHwqPl0FCcJ004bFT3LNbHs1/tJlcMqnXnprMf1c392/wAwLE9Wnqu8VUNnOaDlTNEcrj7J3YlH2CRc95abOHhbmrWseJGAxkEEXBHAjkVz9/b+FVytnsWxeUfSIi8JIIiIAiIgCIiAIiIAiIgCIiAjHbtmY4TlxtNSm0lVcOtyjFt/8RIb4byruu6204r+tM+yhvuwBsQ8tXfzucPJcKunsaXh0V3epTJ5Zk4bQvxPEI4aMb0kjg1o7ybeQ71bXKeX48sYDHT0fBgu53N7z7zj4n6Cw5KF/wBH3BBWZhlqZhpTsAb999xfyYHD+IKwC1vFK7lPw1svyTguoREWqJmnzbl+PM+AyU9ZoHjsu5seNWuHgeXMXHNVMxfDZMHxOSCvbuyROLXD+46gjUHmCFctRLt1yb+sMP8AXsPb7SFtpQPijHxeLOf2b/KFs+HXPhz5JbP8kJrOpAasRsLzV+t8ANLVH2tKAG9XRfD+E9nw3VXdbrJ2YH5YzFFUQXIYbPb87Do9v04dCAeS215Q8ak49ehCLwy3iLxoqpldRskpXBzJGhzXDgQRcH6L2XLFwREQBERAEREAREQBERAEREBTfHqr17HKiQ/vJnv/ABOJ/usFZOJUxo8Rljfxje5p8iR/ZYy7KOOVYPOWH/R7gEeTJXDi+od9AyMAf1+qk9Ql+jzmBsZnopyA57vSx/aNg2QeIDWm3Te6KbVzF9FxryyXR2CIi8hIL5ewSMIeAQRYg8COi+kQFWtqOUDlLMZbAP8ADzXfCeg+Jni0m3gWnmuOVtM+5XZm3Lr4JLB47UT/AJXjh5Hge4lVRraR9DVvjq2lr43FrmniCNCF0thc+NTw90UyWGTfsCzX6zRvoKx3aiu+G/NhPbb/AAuNx3OPIKUcZxunwOm9Ji8zIm8i42J7mji49wBKqRgOLSYFjMVRRHtxODh0PVp7iLg9xW92j0rnYw2qjkfLT1jfSwve4uIF+3ESeBjeS23IWXmr2EZ185wn+evv9ySloSdju3Onp3luCQPm+287jfECxcfPdXFV+2fEqpx9XMMQ+xHf83lyjpF66dhQh+nPnqRcmdedp+Kk61jvwR/6Fl0W1zFKU9udsg6PjZ/VoB/NcKiudtRf6F9kYyybcu7dA54bmOnt1khOg8Y3G9upDj4KWsFxmDHaES4TI2SM828j0IOrT3GxVOFu8o5pnyniomw12mgew+7I3oR/Q8QvDccMhJZp6P0JKfct2i1eWceizLgsdRh57LxqDxa4aOae8H68RoVtFoZRcXhloREWAEREBWTbPgBwXOsj2i0dT7Vp5XP+YPHfufBwXCK1u0XKLc4ZfdFoJmXdC88n24E/K7gfI8gqs4hRSYbWvirmFkkZs5p4g/75810lhcKrTUXuimSwxQ1j8PrGS0TiyRhDmuHEEKx2zvadBmeBsWJFsVXw3SbNlPVhPM/Lx6XVakV1zawrrXfuYUsF1kVWMC2l4jgjA2CcyMHBko3x9T2h4Arf/wDbjiG7b0VL47kl/wD1bLTy4XWT0wyznRYha7Gscp8CpfSYvMyJvLeOru5reLj3AEquWJ7WcTxAWbOIgeUTAP5jdw8iuNrKySunL6175Hni57i5x8ybqylwqb+N48jDn2JdzltsfPvR5UZuN4emkHbP3WcG+LrnuC53NNN+1+VGYnSD/EQ2irWjmRoyfzFgf/qVHy6/ZhmEYJmMMrBv01UPQzMIuC12gNudifoXDmtg7aNGPNSWq9e6/wC6kc53OQUh7OPR5pwyXCcWdu75MtLJxMcoHaaLnUObru6cHcyCtHtEym7KOY3RamJ/ahd1YTwv1bwPkeYXP0FY/D61ktId18bg5p6EG4V0kq1PMH80/mY2ZOFBsHgZH/xGqlcf+W1rB/NvfVbSHYlh0fvuqXfekb/7WBdnlHH2Zmy9FU0+m+3tN+V40e3yN/EWPNbhc9O7uE2pSeS1RRFtfsOoZoz6lLURu5XLXNHiC0E/iCivOmzmrykC+dolgv8A5zOA6bw4s89NbXKtMvmRgljIkAIIsQdQRzBHNWUeIVoPV5XzDgmUrRSBtkyezK+PNfhrd2CoBc1vJjwe20dBq0jxI5KP10FKrGpBTjsyprBKuwDMJosffSTHsVDS5g6SNF9PFgN/utVgVUbIdUaPOlG6Pj6xGPJzg0/kSrcrRcUpqNVSXVFkHoERFrSYREQBcLtK2dx5wpvSU1o6pg7L/heOTH25dHcR38F3SKdOpKnLmi9TDWSm+NYPNgeIOhxWN0cjeR5jkQRo4d40WCrjYzglPjlNuYvCyVo4bwuR3g8WnvCjvF9htHUuJwyaaEng02exvgDZ31cVu6PFKbX9xYfoVuD6FfUUxTbBZQfY1kZ8YyP6OK+oNgshPt61gH2Yif6vC9P/AKFv/l6P2McrIbQC50VgsM2G0dOQcRmmlI5DdY0+QBd9HLucDyjRYDb9VU0bHD4rXf8Ajdd35qipxWkvhTfoZUGV6yvsur8feC6IwRH95MC3TuZ7zu7QDvU5ZK2eUmUWB1O30k9tZnjtd+6ODB4a9SV1yLV3F9VraPRdkTUUjlNpOUm5vy46NlhNH24XHk75SejhofI8lVeaJ0EzmzAtc0kOB0II0II5EFXTUF7d8mer1H6ww9vZeQ2cDk7QNf4O4HvtzcV6uGXPLLwpbPbzMTXUwNg+af1ZjbqOrNo6k3Zfg2UDT8TRbxDVYNUsgldTzNdCSHNIII4gjUEeatjkHMrc15Yinbbf92Vo+GRvveAOjh3OCcUt+WXirrv5iD6HRIiLUkyJv0imA5bpnH3hPYeBY6/9AoCUs/pBY+KzGoqSnNxTguf999rDyaAf4lEy6bh8XGgslMtze5EpjV50o2x8fWIz5NcHH8gVblV12B4Ka/Nzqh47FMwm/wBt4LWj8O+fIKxS1nFJp1VHsicNgiItYTCIiAIiIAiIgCIiAIiIAiIgC8K+jZiFE+KsaHRyNLXNPAg6Fe6IngFSs95WflHML4JblnvRPPxsPA+I4HvHSy6bYhmn9SZm9BUm0NVZuvBsnwHzvu+Y6KYNpmTm5wwAtisKiK7oXHrzYT0cBbuIB5KsMdHK3EfRRMf6YP3dxoPpA8G1gBrcELoqFWN3QcZ79fcqa5WXNXKbRM5x5OwUvdZ07wRDH8zvmI+VvE+Q5rX4zn0ZTynC7MTR68+Iewa4El3DeJFw1txcnxAvZV2zFjs2Y8VdPirt57vwtHJrRyA6eJNySVrrOxdSXNL4V6/wSlLBhVlU+tq3yVbi573FznHiSTcn6rzYwyPAjBJJsANSTyAHNfimnYts9PpGV+NtsBrBG4a35SkH+X8XQrd160aEOZ/QrSyyQNmGVv2UyqyOYe2k9pL3OIHZ/haA3xBPNdaiLlpzc5OT3ZegiIoAIiIAiIgCIiAIiIAiIgCIiAIi/HODW3doBzQH6og2gbQqTL2Iy/svFDJXO7MlQGAhnIjeHvutpa9gRre26tJtS2qur3vpcsv3YdWyTN96Tq1h5M7+LvD3ojW5s+Hv46n29/YrlLsZGIV0mJVrpa97nyPN3Ocbkn/80tyC8GtL3AMFyeAHErMwbCJscxBsOFRukkdwA5DmSeDQOp0VhtnezODKrmy4iWy1hFwfhj4X3AeJFwN869LX12FxdU7ePz6IiotnM7L9k/oyyqzUzXjHTuHDo6QfnufXmFNPBEXOV6860uaRalgIiKkyEREAREQBERAEREAREQBERAEREAUH7bc/F8jsPwd1mjSoeDxP/dA9B8XfpyIMkbSMy/srlSSaM+1d2IvvuvY/wgF38KqlI8yPJkJJJuSdSSeJJ5ra8NtVN+JLZbeZCb6H4t5lDK8+bMXEOHDve8+7G3qf7DmtLGwyyARi5JsAOJJ4BWt2d5UblLLbIrD0zwHTO+Z5HC/RvAeF+JK2V7deBDTd7EIrJzmNYJJs5yI92SmMMrbGeV7d6QtsbvHLsnXdN2gXNibkwphOcamizXHW1Mj5ZWu7W86+8w+8zoAQTYcBoeSto5oe0hwuDxB5qsO1bJhynj5NKD6tOS6I8mn4o/4eXcRxIK8HD6sKjlCotX17/IlJY2LK4XiEeK4dHNQnejlaHNPcevQ8iORWUoT2AZrsX4fWO6vgv9ZGD/rA++psWuuKLo1HB/TyJp5QREVBkIiIAiIgCIiAIiIAiIgCIiAIiICCf0i8TL8UpadpNmRmUjkS5xaPpuH6qH1J36QkZbnWMng6mZ/1yj/fioxXUWKSoRwUy3Os2U0AxHaDSMmFwHl/4GueP5mhWqVWNklc2g2hUjpjZrnOZ5vY5jf5iFadaviufFXl+7Jw2C0ec8tx5qy/JT1VgSLsfa+48e67+x6gkc1vEWtjJxaa3RMp57fKuYtbxz00n0c0/m0/Qg9CrXZYxxmY8BiqaT3ZG3I5tcNHNPg4EKONuuTPX6H1/D2+0iFpgPijHB/i3n9n7q5vYNmv9XYu6iq3ezqDeO/BsoHD+Jot4tb1W3uMXVuqsd47/v7la/peCwCLGrsQiw+O9fLHGDze4NH1cQtaM34eTpXUn/nx/wCpahQk9kWG7ReNNVsq470j2vHVrgR9QvZRAREQBERAEREAREQBERAEREBDX6ReFl9HS1LBoxzo3fxAOb/0u+qg5W9zfgLczZcmpptPSN7LvleNWO8nAX6i4VTMUw+TCcQfDXtLJI3brmnr/cEag8wQV0HC6ylT5Oq/BVNamPG8xSB0ZIINwQbEEcCDyViMhbWabFaFkeYJGwVDRYufpHJb4g7g0nmDbuVdUXrubWFdYl9yKeC6MNQyeO8LmuB5ggj6hYeI4/S4Y2+I1EMf35Gg/Qm5VOkWvXCFnWfp/JPxCyuKbX8MppNxr3zAndcWRktAOhJ37bw8L3UN7QMu/stjzJsGdemntNTSNOg4O3QerSRbuLed1xyknZ9UszXgEmD4q6zjeSjkPwSC5czwOpt0L+dlereNqueGq/V5d/p+DGeY2O0Aft1kWmxOj1kpx6KpYPh1F3W5DeId914J4FRKpI2VYy7LGbJKHHW2iqCYZWP4Nk1a244WNy08iHA8Au+k2HUD53ES1LWkkhrXss3uu6Mkgd+visRuIWrdOe28fJjGdSv9JVyUU4fRPfG8cHMcWuHmDdSPlHbJV4VIGY7/AImHqbCVo7ncH+DtT1C22Zthz4IC/LcxkIH+VLYOPg8WaT3EAd6iGrpX0VS6OsY5j2GzmuFnA9CCrk7e6j3/ACY1iXAwHG4cwYY2fCnh8bvq082uHIjotiqu7LM4uypmJvp3f4aYhsoPAchJ3Fp491+5WhBuNForu2dCeOj2LIvJ+oiLykgiIgCIiAIiIAiIgC43aDs+gznThzj6OoYLMlA4j5Xj4m38xy5g9kinTqSpy5ovDDWSo2ZsoVeWJy3FoXBt9JBrE7pZ408jY9y0Suo9gkYQ8Ag8QeBWjqslYfVuJno6ck8SI2gnzAC21Pi2n9cfsVuBUdZmG4TPi0u7hkMkp6MYXW8bDTzVq6bJOH0rwYaKnBHAmNpt9QVvIYWwR2haGgcgAB9ApT4sv0x+45CvmW9ilXXkOxt7adny6PkI8Ad0adTp0UxZTyRR5Uj/AOFx+0tYyv7Uh8/hHc0ALpEWur3lWtpJ6dkSUUiHdu2TPTwfrDDW9tgAnAGrm6Bsni3ge63Jq6/ZTmv9qcrtNQbzw2ZL1JA7L/4hr4hy7CaITRFswBa4EEHgQdCD5KBWRO2S7Shcn1Kp0vqfZkjj9qN1teO795XU5ePR8J/FHWPl1Rh6PJPqjbbLkhuPYM6qoGgVMDbmw1ljAuWm3EgajwI56SQ1wc27dQeBX6Rcarx0qsqU1KPQk1kpSrObGsf/AF5kqMTG8lOfRO62HuH8BAv1BUAZ7wgYFm+qgjFmskJaOjHWeweTXBbnZtm92VhOI+Eu5z+Xf/1LoLyl49BOO+jRVF4ZaBERc2XBERAEREAREQBERAEREAREQBERAEREAXNbQcqszdl18LrCRvaid8rwNPI8D434gLpUUoTcJKS3QI52M5ifWYQ+ixW7amiO4Wu94xg2b+E9jwDeqkZRrtCwp+XsdixjBmkmIhtWxv7yI2aX25kDQ+DT8JUi0tQ2rpmSUzg5j2hzXDgWkXBHiCrrhKT8SOz9H19zC7FbtujQNoMm5xMcd/Hd/wDiybKsoftQypMjdIzGATwud+4H0H1C0u0vExi+equSP3fSbg7xGBGCO47t/NTzsfy+cAyVH6cWknPpXjmN624O6zA3TkSVt69V0bSK66FaWZHboiLQFoREQBERAEREAREQBERAEREAREQBERAEREB8yMEjCJACCLEHUEHiCOa4rM9azZ5kOX1R5Ni5lM12paXklrAfiDLuI+y0DW1z26r3tKxaXaBnZlFgHbjhcWNt7rn/ALyQn5W2tfoCR7y9dpS8SeH8K1f0IyeDRbKconNeZR6yL08Nnyk8Ha9ln8RGvcHK0PDgudyLgcGW8F9Ww1zXuiNpnD3jKQCS4ctC2wPBtvFdEl7cOtUz0WwisIIiLyEgiIgCIiAIiIAiIgCIiAIiIAiIgCIiAIiw8YeY8ImLCQRE8gjiDunVZSywcRnTMsuNSvw7JHtKh3ZnmBtHTt4OBf8ANxGlyNbdoWG4yDkaDJtBaDtzvHtJSNT9lo+Ft+XPnytsMl0rKTK9OKVjWB0bXENaBdxAJJtxJPNbtXzq4j4cdF1+fn7GEupxmN078AznDW0o9hVFlPVAcnEhtPLb7xEZPIELs0IvxRVSnzJZ6GT/2Q=="/>
          <p:cNvSpPr>
            <a:spLocks noChangeAspect="1" noChangeArrowheads="1"/>
          </p:cNvSpPr>
          <p:nvPr/>
        </p:nvSpPr>
        <p:spPr bwMode="auto">
          <a:xfrm>
            <a:off x="63500" y="-3841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 name="Picture 9" descr="tumblr_inline_midq88HBDB1qz4rgp.png"/>
          <p:cNvPicPr>
            <a:picLocks noChangeAspect="1"/>
          </p:cNvPicPr>
          <p:nvPr/>
        </p:nvPicPr>
        <p:blipFill>
          <a:blip r:embed="rId4" cstate="print"/>
          <a:stretch>
            <a:fillRect/>
          </a:stretch>
        </p:blipFill>
        <p:spPr>
          <a:xfrm>
            <a:off x="7698108" y="2938887"/>
            <a:ext cx="836292" cy="1175913"/>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Johannine</a:t>
            </a:r>
            <a:r>
              <a:rPr lang="en-US" dirty="0" smtClean="0"/>
              <a:t> Ironic Contrast</a:t>
            </a:r>
            <a:endParaRPr lang="en-US" dirty="0"/>
          </a:p>
        </p:txBody>
      </p:sp>
      <p:sp>
        <p:nvSpPr>
          <p:cNvPr id="3" name="Content Placeholder 2"/>
          <p:cNvSpPr>
            <a:spLocks noGrp="1"/>
          </p:cNvSpPr>
          <p:nvPr>
            <p:ph idx="1"/>
          </p:nvPr>
        </p:nvSpPr>
        <p:spPr/>
        <p:txBody>
          <a:bodyPr/>
          <a:lstStyle/>
          <a:p>
            <a:r>
              <a:rPr lang="en-US" dirty="0" smtClean="0"/>
              <a:t>Observe the Beautiful Porticoes</a:t>
            </a:r>
          </a:p>
          <a:p>
            <a:r>
              <a:rPr lang="en-US" dirty="0" smtClean="0"/>
              <a:t>Smell the urine and excrement</a:t>
            </a:r>
          </a:p>
          <a:p>
            <a:r>
              <a:rPr lang="en-US" dirty="0" smtClean="0"/>
              <a:t>Hear the cries of despair</a:t>
            </a:r>
          </a:p>
          <a:p>
            <a:r>
              <a:rPr lang="en-US" dirty="0" smtClean="0"/>
              <a:t>Feel the Stress, Anxiety, Depression - Hopeless Situation</a:t>
            </a:r>
          </a:p>
          <a:p>
            <a:r>
              <a:rPr lang="en-US" dirty="0" smtClean="0"/>
              <a:t>Atmosphere: “Experience the passage”</a:t>
            </a:r>
          </a:p>
        </p:txBody>
      </p:sp>
      <p:pic>
        <p:nvPicPr>
          <p:cNvPr id="8194" name="Picture 2" descr="C:\Users\Kit\AppData\Local\Microsoft\Windows\Temporary Internet Files\Content.IE5\OOKIWX3C\MC900078739[1].wmf"/>
          <p:cNvPicPr>
            <a:picLocks noChangeAspect="1" noChangeArrowheads="1"/>
          </p:cNvPicPr>
          <p:nvPr/>
        </p:nvPicPr>
        <p:blipFill>
          <a:blip r:embed="rId3" cstate="print"/>
          <a:srcRect/>
          <a:stretch>
            <a:fillRect/>
          </a:stretch>
        </p:blipFill>
        <p:spPr bwMode="auto">
          <a:xfrm>
            <a:off x="7653657" y="4343400"/>
            <a:ext cx="728343" cy="1524000"/>
          </a:xfrm>
          <a:prstGeom prst="rect">
            <a:avLst/>
          </a:prstGeom>
          <a:noFill/>
        </p:spPr>
      </p:pic>
      <p:pic>
        <p:nvPicPr>
          <p:cNvPr id="6" name="Picture 2" descr="C:\Users\Kit\Documents\BIBLE\BOOKS\New Testament\John\My Commentary\Chapter 5\PoolBethesda.jpg"/>
          <p:cNvPicPr>
            <a:picLocks noChangeAspect="1" noChangeArrowheads="1"/>
          </p:cNvPicPr>
          <p:nvPr/>
        </p:nvPicPr>
        <p:blipFill>
          <a:blip r:embed="rId4" cstate="print"/>
          <a:srcRect l="4167" t="64505" r="9722" b="7601"/>
          <a:stretch>
            <a:fillRect/>
          </a:stretch>
        </p:blipFill>
        <p:spPr bwMode="auto">
          <a:xfrm>
            <a:off x="6248400" y="2057400"/>
            <a:ext cx="2743200" cy="707923"/>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Jesus saw</a:t>
            </a:r>
            <a:endParaRPr lang="en-US" dirty="0"/>
          </a:p>
        </p:txBody>
      </p:sp>
      <p:sp>
        <p:nvSpPr>
          <p:cNvPr id="3" name="Content Placeholder 2"/>
          <p:cNvSpPr>
            <a:spLocks noGrp="1"/>
          </p:cNvSpPr>
          <p:nvPr>
            <p:ph idx="1"/>
          </p:nvPr>
        </p:nvSpPr>
        <p:spPr/>
        <p:txBody>
          <a:bodyPr>
            <a:normAutofit lnSpcReduction="10000"/>
          </a:bodyPr>
          <a:lstStyle/>
          <a:p>
            <a:r>
              <a:rPr lang="en-US" dirty="0" smtClean="0"/>
              <a:t>Look at the reconstruction of the twin pools of Bethesda</a:t>
            </a:r>
          </a:p>
          <a:p>
            <a:pPr lvl="1"/>
            <a:r>
              <a:rPr lang="en-US" dirty="0" smtClean="0"/>
              <a:t>What do you notice (observation)?</a:t>
            </a:r>
          </a:p>
          <a:p>
            <a:pPr lvl="1"/>
            <a:r>
              <a:rPr lang="en-US" dirty="0" smtClean="0"/>
              <a:t>The people inside are sheltered from the weather</a:t>
            </a:r>
          </a:p>
          <a:p>
            <a:pPr lvl="1"/>
            <a:r>
              <a:rPr lang="en-US" dirty="0" smtClean="0"/>
              <a:t>The people on the outside are sheltered from noticing those on the inside</a:t>
            </a:r>
          </a:p>
          <a:p>
            <a:r>
              <a:rPr lang="en-US" dirty="0" smtClean="0"/>
              <a:t>This means, Jesus had to make a conscious detour to go inside the porticos to seek out this man</a:t>
            </a:r>
            <a:endParaRPr lang="en-US" dirty="0"/>
          </a:p>
        </p:txBody>
      </p:sp>
      <p:pic>
        <p:nvPicPr>
          <p:cNvPr id="4" name="Picture 2" descr="C:\Users\Kit\Documents\BIBLE\BOOKS\New Testament\John\My Commentary\Chapter 5\PoolBethesda.jpg"/>
          <p:cNvPicPr>
            <a:picLocks noChangeAspect="1" noChangeArrowheads="1"/>
          </p:cNvPicPr>
          <p:nvPr/>
        </p:nvPicPr>
        <p:blipFill>
          <a:blip r:embed="rId3" cstate="print"/>
          <a:srcRect l="4167" t="64505" r="9722" b="7601"/>
          <a:stretch>
            <a:fillRect/>
          </a:stretch>
        </p:blipFill>
        <p:spPr bwMode="auto">
          <a:xfrm>
            <a:off x="3886200" y="5257800"/>
            <a:ext cx="4724400" cy="12192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Jesus’ Public Ministry Starts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Prior Events</a:t>
            </a:r>
          </a:p>
          <a:p>
            <a:pPr lvl="1"/>
            <a:r>
              <a:rPr lang="en-US" dirty="0" smtClean="0"/>
              <a:t>Chapter 2: Mary asks Jesus…</a:t>
            </a:r>
          </a:p>
          <a:p>
            <a:pPr lvl="1"/>
            <a:r>
              <a:rPr lang="en-US" dirty="0" smtClean="0"/>
              <a:t>Chapter 3: Nicodemus asks Jesus…</a:t>
            </a:r>
          </a:p>
          <a:p>
            <a:pPr lvl="1"/>
            <a:r>
              <a:rPr lang="en-US" dirty="0" smtClean="0"/>
              <a:t>Chapter 4: Samaritan woman asks Jesus</a:t>
            </a:r>
          </a:p>
          <a:p>
            <a:pPr lvl="1"/>
            <a:r>
              <a:rPr lang="en-US" dirty="0" smtClean="0"/>
              <a:t>Chapter 4: Royal Official asks Jesus</a:t>
            </a:r>
          </a:p>
          <a:p>
            <a:r>
              <a:rPr lang="en-US" dirty="0" smtClean="0"/>
              <a:t>Chapter 5: Jesus asks the lame man…</a:t>
            </a:r>
          </a:p>
          <a:p>
            <a:pPr lvl="1"/>
            <a:r>
              <a:rPr lang="en-US" dirty="0" smtClean="0"/>
              <a:t>Jesus takes the offensive</a:t>
            </a:r>
          </a:p>
          <a:p>
            <a:pPr lvl="1"/>
            <a:r>
              <a:rPr lang="en-US" dirty="0" smtClean="0"/>
              <a:t>Jesus is going to the lost sheep of the house of Israel (Matt 15:24)</a:t>
            </a:r>
          </a:p>
          <a:p>
            <a:pPr lvl="1"/>
            <a:r>
              <a:rPr lang="en-US" dirty="0" smtClean="0"/>
              <a:t>He loves His people in spite of their rejection</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Thirty Eight Years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Some commentators shy away from relating this to Deut 2:14</a:t>
            </a:r>
          </a:p>
          <a:p>
            <a:r>
              <a:rPr lang="en-US" dirty="0" smtClean="0"/>
              <a:t>Two hermeneutical comments:</a:t>
            </a:r>
          </a:p>
          <a:p>
            <a:pPr lvl="1"/>
            <a:r>
              <a:rPr lang="en-US" dirty="0" smtClean="0"/>
              <a:t>John doesn’t just throw words into his narrative – every word is important and in the text for a reason (OK, this is a repeat – but it is important!)</a:t>
            </a:r>
          </a:p>
          <a:p>
            <a:pPr lvl="1"/>
            <a:r>
              <a:rPr lang="en-US" dirty="0" smtClean="0"/>
              <a:t>John is constantly referring to the Old Testament, often obliquely, demanding that you know your Scripture – the Jews did!</a:t>
            </a:r>
          </a:p>
          <a:p>
            <a:r>
              <a:rPr lang="en-US" dirty="0" smtClean="0"/>
              <a:t>Question: Does this man represent the state of the Jews in Judea and Galilee? Jesus is seeking them out to heal them.</a:t>
            </a:r>
            <a:endParaRPr lang="en-US" dirty="0"/>
          </a:p>
        </p:txBody>
      </p:sp>
      <p:sp>
        <p:nvSpPr>
          <p:cNvPr id="4" name="TextBox 3"/>
          <p:cNvSpPr txBox="1"/>
          <p:nvPr/>
        </p:nvSpPr>
        <p:spPr>
          <a:xfrm>
            <a:off x="2438400" y="5867400"/>
            <a:ext cx="813043" cy="215444"/>
          </a:xfrm>
          <a:prstGeom prst="rect">
            <a:avLst/>
          </a:prstGeom>
          <a:noFill/>
        </p:spPr>
        <p:txBody>
          <a:bodyPr wrap="none" rtlCol="0">
            <a:spAutoFit/>
          </a:bodyPr>
          <a:lstStyle/>
          <a:p>
            <a:r>
              <a:rPr lang="en-US" sz="800" dirty="0" smtClean="0">
                <a:solidFill>
                  <a:schemeClr val="bg1">
                    <a:lumMod val="75000"/>
                  </a:schemeClr>
                </a:solidFill>
              </a:rPr>
              <a:t>proxy for Israel</a:t>
            </a:r>
            <a:endParaRPr lang="en-US" sz="800" dirty="0">
              <a:solidFill>
                <a:schemeClr val="bg1">
                  <a:lumMod val="75000"/>
                </a:schemeClr>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Deut 2:14, 25</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2:14 – Now the time that it took for us to come from </a:t>
            </a:r>
            <a:r>
              <a:rPr lang="en-US" dirty="0" err="1" smtClean="0"/>
              <a:t>Kadesh-barnea</a:t>
            </a:r>
            <a:r>
              <a:rPr lang="en-US" dirty="0" smtClean="0"/>
              <a:t> until we crossed over the brook </a:t>
            </a:r>
            <a:r>
              <a:rPr lang="en-US" dirty="0" err="1" smtClean="0"/>
              <a:t>Zered</a:t>
            </a:r>
            <a:r>
              <a:rPr lang="en-US" dirty="0" smtClean="0"/>
              <a:t> was thirty-eight years, until all the generation of the men of war perished from within the camp, as the Lord had sworn to them.</a:t>
            </a:r>
          </a:p>
          <a:p>
            <a:r>
              <a:rPr lang="en-US" dirty="0" smtClean="0"/>
              <a:t>2:25 – This day I will begin to put the dread and fear of you upon the people everywhere under the heavens, who, when they hear the report of you, shall tremble and be in anguish because of you</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 He a Believer?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man was obviously a Jew</a:t>
            </a:r>
          </a:p>
          <a:p>
            <a:pPr lvl="1"/>
            <a:r>
              <a:rPr lang="en-US" dirty="0" smtClean="0"/>
              <a:t>Jesus was sent to the lost sheep of Israel (Matt 24:15)</a:t>
            </a:r>
          </a:p>
          <a:p>
            <a:pPr lvl="1"/>
            <a:r>
              <a:rPr lang="en-US" dirty="0" smtClean="0"/>
              <a:t>The man goes to the temple and converses with the priests</a:t>
            </a:r>
          </a:p>
          <a:p>
            <a:r>
              <a:rPr lang="en-US" dirty="0" smtClean="0"/>
              <a:t>The stated issue is not salvation but walking</a:t>
            </a:r>
          </a:p>
          <a:p>
            <a:pPr lvl="1"/>
            <a:r>
              <a:rPr lang="en-US" dirty="0" smtClean="0"/>
              <a:t>Jesus tells him to sin no more – salvation is a point in time based upon faith in Jesus Christ, not a cessation of sinning</a:t>
            </a:r>
          </a:p>
          <a:p>
            <a:pPr lvl="1"/>
            <a:r>
              <a:rPr lang="en-US" dirty="0" smtClean="0"/>
              <a:t>The man is lame and cannot walk</a:t>
            </a:r>
          </a:p>
          <a:p>
            <a:pPr lvl="1"/>
            <a:r>
              <a:rPr lang="en-US" dirty="0" smtClean="0"/>
              <a:t>Walking is the believers life, from a spiritual perspective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Walking</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Remember, Jesus speaks from a spiritual perspective</a:t>
            </a:r>
          </a:p>
          <a:p>
            <a:pPr lvl="1"/>
            <a:r>
              <a:rPr lang="en-US" dirty="0" smtClean="0"/>
              <a:t>In John 4, eating was doing the will of God the Father</a:t>
            </a:r>
          </a:p>
          <a:p>
            <a:pPr lvl="1"/>
            <a:r>
              <a:rPr lang="en-US" dirty="0" smtClean="0"/>
              <a:t>Here, the man is to return to a spiritual life</a:t>
            </a:r>
          </a:p>
          <a:p>
            <a:r>
              <a:rPr lang="en-US" dirty="0" smtClean="0"/>
              <a:t>Points on Walking</a:t>
            </a:r>
          </a:p>
          <a:p>
            <a:pPr lvl="1"/>
            <a:r>
              <a:rPr lang="en-US" dirty="0" smtClean="0"/>
              <a:t>Walking in the NT depicts the Christian way of life. </a:t>
            </a:r>
            <a:br>
              <a:rPr lang="en-US" dirty="0" smtClean="0"/>
            </a:br>
            <a:r>
              <a:rPr lang="en-US" dirty="0" err="1" smtClean="0"/>
              <a:t>Rm</a:t>
            </a:r>
            <a:r>
              <a:rPr lang="en-US" dirty="0" smtClean="0"/>
              <a:t> 14:5-6; Eph 5:16; James 4:13-15</a:t>
            </a:r>
          </a:p>
          <a:p>
            <a:pPr lvl="1"/>
            <a:r>
              <a:rPr lang="en-US" dirty="0" smtClean="0"/>
              <a:t>Walking may also depict the life of the unbeliever and believer out of fellowship. Eph 4;17; Phil 3:18</a:t>
            </a:r>
          </a:p>
          <a:p>
            <a:pPr lvl="1"/>
            <a:r>
              <a:rPr lang="en-US" dirty="0" smtClean="0"/>
              <a:t>Three spheres of positive walk</a:t>
            </a:r>
          </a:p>
          <a:p>
            <a:pPr lvl="2"/>
            <a:r>
              <a:rPr lang="en-US" dirty="0" smtClean="0"/>
              <a:t>By Faith II </a:t>
            </a:r>
            <a:r>
              <a:rPr lang="en-US" dirty="0" err="1" smtClean="0"/>
              <a:t>Cor</a:t>
            </a:r>
            <a:r>
              <a:rPr lang="en-US" dirty="0" smtClean="0"/>
              <a:t> 5:7; Col 2:6</a:t>
            </a:r>
          </a:p>
          <a:p>
            <a:pPr lvl="2"/>
            <a:r>
              <a:rPr lang="en-US" dirty="0" smtClean="0"/>
              <a:t>In the spirit Gal 5:16</a:t>
            </a:r>
          </a:p>
          <a:p>
            <a:pPr lvl="2"/>
            <a:r>
              <a:rPr lang="en-US" dirty="0" smtClean="0"/>
              <a:t>In Doctrine III </a:t>
            </a:r>
            <a:r>
              <a:rPr lang="en-US" dirty="0" err="1" smtClean="0"/>
              <a:t>Jn</a:t>
            </a:r>
            <a:r>
              <a:rPr lang="en-US" dirty="0" smtClean="0"/>
              <a:t> 3</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Spiritual Walking (John)</a:t>
            </a:r>
            <a:endParaRPr lang="en-US" dirty="0"/>
          </a:p>
        </p:txBody>
      </p:sp>
      <p:sp>
        <p:nvSpPr>
          <p:cNvPr id="3" name="Content Placeholder 2"/>
          <p:cNvSpPr>
            <a:spLocks noGrp="1"/>
          </p:cNvSpPr>
          <p:nvPr>
            <p:ph idx="1"/>
          </p:nvPr>
        </p:nvSpPr>
        <p:spPr/>
        <p:txBody>
          <a:bodyPr>
            <a:normAutofit fontScale="70000" lnSpcReduction="20000"/>
          </a:bodyPr>
          <a:lstStyle/>
          <a:p>
            <a:r>
              <a:rPr lang="en-US" dirty="0" err="1" smtClean="0"/>
              <a:t>Jn</a:t>
            </a:r>
            <a:r>
              <a:rPr lang="en-US" dirty="0" smtClean="0"/>
              <a:t> 8:12</a:t>
            </a:r>
          </a:p>
          <a:p>
            <a:pPr lvl="1"/>
            <a:r>
              <a:rPr lang="en-US" dirty="0" smtClean="0"/>
              <a:t>Then Jesus again spoke to them, saying, “I am the Light of the world; he who follows Me will not walk in the darkness, but will have the Light of life.”</a:t>
            </a:r>
          </a:p>
          <a:p>
            <a:r>
              <a:rPr lang="en-US" dirty="0" err="1" smtClean="0"/>
              <a:t>Jn</a:t>
            </a:r>
            <a:r>
              <a:rPr lang="en-US" dirty="0" smtClean="0"/>
              <a:t> 11:9-10</a:t>
            </a:r>
          </a:p>
          <a:p>
            <a:pPr lvl="1"/>
            <a:r>
              <a:rPr lang="en-US" dirty="0" smtClean="0"/>
              <a:t>Jesus answered, “Are there not twelve hours in the day? If anyone walks in the day, he does not stumble, because he sees the light of this world. </a:t>
            </a:r>
            <a:r>
              <a:rPr lang="en-US" baseline="30000" dirty="0" smtClean="0"/>
              <a:t>10 </a:t>
            </a:r>
            <a:r>
              <a:rPr lang="en-US" dirty="0" smtClean="0"/>
              <a:t>But if anyone walks in the night, he stumbles, because the light is not in him.”</a:t>
            </a:r>
          </a:p>
          <a:p>
            <a:r>
              <a:rPr lang="en-US" dirty="0" err="1" smtClean="0"/>
              <a:t>Jn</a:t>
            </a:r>
            <a:r>
              <a:rPr lang="en-US" dirty="0" smtClean="0"/>
              <a:t> 12:35</a:t>
            </a:r>
          </a:p>
          <a:p>
            <a:pPr lvl="1"/>
            <a:r>
              <a:rPr lang="en-US" dirty="0" smtClean="0"/>
              <a:t>So Jesus said to them, “For a little while longer the Light is among you. Walk while you have the Light, so that darkness will not overtake you; he who walks in the darkness does not know where he goes.</a:t>
            </a:r>
          </a:p>
          <a:p>
            <a:r>
              <a:rPr lang="en-US" dirty="0" smtClean="0"/>
              <a:t>Also 1Jn 1:7; 2Jn 4,6; 3Jn 3-4</a:t>
            </a:r>
          </a:p>
          <a:p>
            <a:endParaRPr lang="en-US"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Walking in Deuteronomy</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Deut 5:33 You shall </a:t>
            </a:r>
            <a:r>
              <a:rPr lang="en-US" b="1" dirty="0" smtClean="0"/>
              <a:t>walk</a:t>
            </a:r>
            <a:r>
              <a:rPr lang="en-US" dirty="0" smtClean="0"/>
              <a:t> in all the way which the </a:t>
            </a:r>
            <a:r>
              <a:rPr lang="en-US" cap="small" dirty="0" smtClean="0"/>
              <a:t>Lord</a:t>
            </a:r>
            <a:r>
              <a:rPr lang="en-US" dirty="0" smtClean="0"/>
              <a:t> your God has commanded you, that you may live and that it may be well with you, and that you may prolong </a:t>
            </a:r>
            <a:r>
              <a:rPr lang="en-US" i="1" dirty="0" smtClean="0"/>
              <a:t>your</a:t>
            </a:r>
            <a:r>
              <a:rPr lang="en-US" dirty="0" smtClean="0"/>
              <a:t> days in the land which you will possess.</a:t>
            </a:r>
          </a:p>
          <a:p>
            <a:r>
              <a:rPr lang="en-US" dirty="0" smtClean="0"/>
              <a:t>Deut 8:6 Therefore, you shall keep the commandments of the </a:t>
            </a:r>
            <a:r>
              <a:rPr lang="en-US" cap="small" dirty="0" smtClean="0"/>
              <a:t>Lord</a:t>
            </a:r>
            <a:r>
              <a:rPr lang="en-US" dirty="0" smtClean="0"/>
              <a:t> your God, to </a:t>
            </a:r>
            <a:r>
              <a:rPr lang="en-US" b="1" dirty="0" smtClean="0"/>
              <a:t>walk</a:t>
            </a:r>
            <a:r>
              <a:rPr lang="en-US" dirty="0" smtClean="0"/>
              <a:t> in His ways and to fear Him.</a:t>
            </a:r>
          </a:p>
          <a:p>
            <a:r>
              <a:rPr lang="en-US" dirty="0" smtClean="0"/>
              <a:t>Deut 10:12-13 “Now, Israel, what does the </a:t>
            </a:r>
            <a:r>
              <a:rPr lang="en-US" cap="small" dirty="0" smtClean="0"/>
              <a:t>Lord</a:t>
            </a:r>
            <a:r>
              <a:rPr lang="en-US" dirty="0" smtClean="0"/>
              <a:t> your God require from you, but to fear the </a:t>
            </a:r>
            <a:r>
              <a:rPr lang="en-US" cap="small" dirty="0" smtClean="0"/>
              <a:t>Lord</a:t>
            </a:r>
            <a:r>
              <a:rPr lang="en-US" dirty="0" smtClean="0"/>
              <a:t> your God, to </a:t>
            </a:r>
            <a:r>
              <a:rPr lang="en-US" b="1" dirty="0" smtClean="0"/>
              <a:t>walk</a:t>
            </a:r>
            <a:r>
              <a:rPr lang="en-US" dirty="0" smtClean="0"/>
              <a:t> in all His ways and love Him, and to serve the </a:t>
            </a:r>
            <a:r>
              <a:rPr lang="en-US" cap="small" dirty="0" smtClean="0"/>
              <a:t>Lord</a:t>
            </a:r>
            <a:r>
              <a:rPr lang="en-US" dirty="0" smtClean="0"/>
              <a:t> your God with all your heart and with all your soul, </a:t>
            </a:r>
            <a:r>
              <a:rPr lang="en-US" i="1" dirty="0" smtClean="0"/>
              <a:t>and</a:t>
            </a:r>
            <a:r>
              <a:rPr lang="en-US" dirty="0" smtClean="0"/>
              <a:t> to keep the </a:t>
            </a:r>
            <a:r>
              <a:rPr lang="en-US" cap="small" dirty="0" smtClean="0"/>
              <a:t>Lord’s</a:t>
            </a:r>
            <a:r>
              <a:rPr lang="en-US" dirty="0" smtClean="0"/>
              <a:t> commandments and His statutes which I am commanding you today for your good?</a:t>
            </a:r>
          </a:p>
          <a:p>
            <a:r>
              <a:rPr lang="en-US" dirty="0" smtClean="0"/>
              <a:t>Deut 11:22 For if you are careful to keep all this commandment which I am commanding you to do, to love the </a:t>
            </a:r>
            <a:r>
              <a:rPr lang="en-US" cap="small" dirty="0" smtClean="0"/>
              <a:t>Lord</a:t>
            </a:r>
            <a:r>
              <a:rPr lang="en-US" dirty="0" smtClean="0"/>
              <a:t> your God, to </a:t>
            </a:r>
            <a:r>
              <a:rPr lang="en-US" b="1" dirty="0" smtClean="0"/>
              <a:t>walk</a:t>
            </a:r>
            <a:r>
              <a:rPr lang="en-US" dirty="0" smtClean="0"/>
              <a:t> in all His ways and hold fast to Him, </a:t>
            </a:r>
            <a:r>
              <a:rPr lang="en-US" baseline="30000" dirty="0" smtClean="0"/>
              <a:t>23 </a:t>
            </a:r>
            <a:r>
              <a:rPr lang="en-US" dirty="0" smtClean="0"/>
              <a:t>then the </a:t>
            </a:r>
            <a:r>
              <a:rPr lang="en-US" cap="small" dirty="0" smtClean="0"/>
              <a:t>Lord</a:t>
            </a:r>
            <a:r>
              <a:rPr lang="en-US" dirty="0" smtClean="0"/>
              <a:t> will drive out all these nations from before you, and you will dispossess nations greater and mightier than you.</a:t>
            </a:r>
          </a:p>
          <a:p>
            <a:r>
              <a:rPr lang="en-US" dirty="0" smtClean="0"/>
              <a:t>Deut 13:4 You shall </a:t>
            </a:r>
            <a:r>
              <a:rPr lang="en-US" b="1" dirty="0" smtClean="0"/>
              <a:t>follow</a:t>
            </a:r>
            <a:r>
              <a:rPr lang="en-US" dirty="0" smtClean="0"/>
              <a:t> the </a:t>
            </a:r>
            <a:r>
              <a:rPr lang="en-US" cap="small" dirty="0" smtClean="0"/>
              <a:t>Lord</a:t>
            </a:r>
            <a:r>
              <a:rPr lang="en-US" dirty="0" smtClean="0"/>
              <a:t> your God and fear Him; and you shall keep His commandments, listen to His voice, serve Him, and cling to Him.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Fabric of Scripture</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“The fundamentally Jewish and Old Testament background to John’s Gospel is increasingly recognized. What we call the Old Testament is what he repeatedly quotes, and that to which he repeatedly and explicitly alludes (e.g. with references to the tabernacle, Jacob’s ladder, Jacob’s well, manna, Sabbath and so forth).” D. A. Carson pp 59-60</a:t>
            </a:r>
          </a:p>
          <a:p>
            <a:r>
              <a:rPr lang="en-US" dirty="0" smtClean="0"/>
              <a:t>There are many </a:t>
            </a:r>
            <a:r>
              <a:rPr lang="en-US" dirty="0" err="1" smtClean="0"/>
              <a:t>Johannine</a:t>
            </a:r>
            <a:r>
              <a:rPr lang="en-US" dirty="0" smtClean="0"/>
              <a:t> themes running through the gospel that tie it to the Old Testament:</a:t>
            </a:r>
          </a:p>
          <a:p>
            <a:pPr lvl="1"/>
            <a:r>
              <a:rPr lang="en-US" dirty="0" smtClean="0"/>
              <a:t>The New Moses</a:t>
            </a:r>
          </a:p>
          <a:p>
            <a:pPr lvl="1"/>
            <a:r>
              <a:rPr lang="en-US" dirty="0" smtClean="0"/>
              <a:t>The Temple</a:t>
            </a:r>
          </a:p>
          <a:p>
            <a:pPr lvl="1"/>
            <a:r>
              <a:rPr lang="en-US" dirty="0" smtClean="0"/>
              <a:t>The Seven Signs</a:t>
            </a:r>
          </a:p>
          <a:p>
            <a:pPr lvl="1"/>
            <a:r>
              <a:rPr lang="en-US" dirty="0" smtClean="0"/>
              <a:t>Life </a:t>
            </a:r>
            <a:r>
              <a:rPr lang="en-US" dirty="0" err="1" smtClean="0"/>
              <a:t>vs</a:t>
            </a:r>
            <a:r>
              <a:rPr lang="en-US" dirty="0" smtClean="0"/>
              <a:t> Death, Light </a:t>
            </a:r>
            <a:r>
              <a:rPr lang="en-US" dirty="0" err="1" smtClean="0"/>
              <a:t>vs</a:t>
            </a:r>
            <a:r>
              <a:rPr lang="en-US" dirty="0" smtClean="0"/>
              <a:t> Darkness, Truth </a:t>
            </a:r>
            <a:r>
              <a:rPr lang="en-US" dirty="0" err="1" smtClean="0"/>
              <a:t>vs</a:t>
            </a:r>
            <a:r>
              <a:rPr lang="en-US" dirty="0" smtClean="0"/>
              <a:t> Lies</a:t>
            </a:r>
          </a:p>
          <a:p>
            <a:pPr lvl="1"/>
            <a:r>
              <a:rPr lang="en-US" dirty="0" smtClean="0"/>
              <a:t>Divine Nature of the Messiah</a:t>
            </a:r>
          </a:p>
          <a:p>
            <a:pPr lvl="1"/>
            <a:r>
              <a:rPr lang="en-US" dirty="0" smtClean="0"/>
              <a:t>Jewish Leaders versus Jesus</a:t>
            </a:r>
          </a:p>
          <a:p>
            <a:pPr lvl="1"/>
            <a:r>
              <a:rPr lang="en-US" dirty="0" smtClean="0"/>
              <a:t>Glory</a:t>
            </a:r>
          </a:p>
          <a:p>
            <a:r>
              <a:rPr lang="en-US" dirty="0" smtClean="0"/>
              <a:t>This study emphasizes John’s dependencies</a:t>
            </a:r>
            <a:br>
              <a:rPr lang="en-US" dirty="0" smtClean="0"/>
            </a:br>
            <a:r>
              <a:rPr lang="en-US" dirty="0" smtClean="0"/>
              <a:t>on the book of Deuteronomy</a:t>
            </a:r>
            <a:endParaRPr lang="en-US" dirty="0"/>
          </a:p>
        </p:txBody>
      </p:sp>
      <p:pic>
        <p:nvPicPr>
          <p:cNvPr id="4" name="Picture 2" descr="C:\Users\Kit\AppData\Local\Microsoft\Windows\Temporary Internet Files\Content.IE5\APQOCUR9\MP900442228[1].jpg"/>
          <p:cNvPicPr>
            <a:picLocks noChangeAspect="1" noChangeArrowheads="1"/>
          </p:cNvPicPr>
          <p:nvPr/>
        </p:nvPicPr>
        <p:blipFill>
          <a:blip r:embed="rId3" cstate="print"/>
          <a:srcRect/>
          <a:stretch>
            <a:fillRect/>
          </a:stretch>
        </p:blipFill>
        <p:spPr bwMode="auto">
          <a:xfrm>
            <a:off x="6019800" y="4240050"/>
            <a:ext cx="3064435" cy="200835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have no man</a:t>
            </a:r>
            <a:endParaRPr lang="en-US" dirty="0"/>
          </a:p>
        </p:txBody>
      </p:sp>
      <p:sp>
        <p:nvSpPr>
          <p:cNvPr id="3" name="Content Placeholder 2"/>
          <p:cNvSpPr>
            <a:spLocks noGrp="1"/>
          </p:cNvSpPr>
          <p:nvPr>
            <p:ph idx="1"/>
          </p:nvPr>
        </p:nvSpPr>
        <p:spPr/>
        <p:txBody>
          <a:bodyPr/>
          <a:lstStyle/>
          <a:p>
            <a:r>
              <a:rPr lang="en-US" dirty="0" smtClean="0"/>
              <a:t>The man never asks Jesus for help</a:t>
            </a:r>
          </a:p>
          <a:p>
            <a:r>
              <a:rPr lang="en-US" dirty="0" smtClean="0"/>
              <a:t>The man replies to Jesus’ offer of healing with human viewpoint – superstition</a:t>
            </a:r>
          </a:p>
          <a:p>
            <a:r>
              <a:rPr lang="en-US" dirty="0" smtClean="0"/>
              <a:t>The man never thanks Jesus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Healing!</a:t>
            </a:r>
            <a:endParaRPr lang="en-US" dirty="0"/>
          </a:p>
        </p:txBody>
      </p:sp>
      <p:sp>
        <p:nvSpPr>
          <p:cNvPr id="3" name="Content Placeholder 2"/>
          <p:cNvSpPr>
            <a:spLocks noGrp="1"/>
          </p:cNvSpPr>
          <p:nvPr>
            <p:ph idx="1"/>
          </p:nvPr>
        </p:nvSpPr>
        <p:spPr/>
        <p:txBody>
          <a:bodyPr>
            <a:normAutofit fontScale="92500"/>
          </a:bodyPr>
          <a:lstStyle/>
          <a:p>
            <a:r>
              <a:rPr lang="en-US" dirty="0" smtClean="0"/>
              <a:t>Get up</a:t>
            </a:r>
          </a:p>
          <a:p>
            <a:r>
              <a:rPr lang="en-US" dirty="0" smtClean="0"/>
              <a:t>Did this man repent? Did this man “believe?”</a:t>
            </a:r>
          </a:p>
          <a:p>
            <a:r>
              <a:rPr lang="en-US" dirty="0" smtClean="0"/>
              <a:t>Grace = not deserving</a:t>
            </a:r>
          </a:p>
          <a:p>
            <a:r>
              <a:rPr lang="en-US" dirty="0" smtClean="0"/>
              <a:t>God’s will – man did not ask</a:t>
            </a:r>
          </a:p>
          <a:p>
            <a:r>
              <a:rPr lang="en-US" dirty="0" smtClean="0"/>
              <a:t>God doesn’t punish us for sin.  God is trying to get our attention so we turn back to Him by faith.</a:t>
            </a:r>
          </a:p>
          <a:p>
            <a:r>
              <a:rPr lang="en-US" dirty="0" smtClean="0"/>
              <a:t>Sometimes, rather than cursing, God might bless us to get our attention!</a:t>
            </a:r>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Jesus sought out the Jewish man who could not and would not walk – kind of a proxy for the Jewish people at the time</a:t>
            </a:r>
          </a:p>
          <a:p>
            <a:r>
              <a:rPr lang="en-US" dirty="0" smtClean="0"/>
              <a:t>He healed him such that he could accomplish a Jewish man’s responsibility under the Law to celebrate a Jewish feast, including not coming empty handed</a:t>
            </a:r>
          </a:p>
          <a:p>
            <a:r>
              <a:rPr lang="en-US" dirty="0" smtClean="0"/>
              <a:t>He got the attention of the “Jews” which afforded Him the opportunity to give them gospel information.</a:t>
            </a:r>
          </a:p>
          <a:p>
            <a:r>
              <a:rPr lang="en-US" dirty="0" smtClean="0"/>
              <a:t>He did this out of love:</a:t>
            </a:r>
          </a:p>
          <a:p>
            <a:pPr lvl="1"/>
            <a:r>
              <a:rPr lang="en-US" dirty="0" smtClean="0"/>
              <a:t>Love is observant</a:t>
            </a:r>
          </a:p>
          <a:p>
            <a:pPr lvl="1"/>
            <a:r>
              <a:rPr lang="en-US" dirty="0" smtClean="0"/>
              <a:t>Love sees a need</a:t>
            </a:r>
          </a:p>
          <a:p>
            <a:pPr lvl="1"/>
            <a:r>
              <a:rPr lang="en-US" dirty="0" smtClean="0"/>
              <a:t>Love responds </a:t>
            </a:r>
            <a:r>
              <a:rPr lang="en-US" smtClean="0"/>
              <a:t>to that need</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John 5 Connections</a:t>
            </a:r>
            <a:endParaRPr lang="en-US" dirty="0"/>
          </a:p>
        </p:txBody>
      </p:sp>
      <p:sp>
        <p:nvSpPr>
          <p:cNvPr id="5" name="Rectangle 4"/>
          <p:cNvSpPr/>
          <p:nvPr/>
        </p:nvSpPr>
        <p:spPr>
          <a:xfrm>
            <a:off x="3962400" y="2971800"/>
            <a:ext cx="91440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John 5</a:t>
            </a:r>
            <a:endParaRPr lang="en-US" b="1" dirty="0">
              <a:solidFill>
                <a:schemeClr val="tx1"/>
              </a:solidFill>
            </a:endParaRPr>
          </a:p>
        </p:txBody>
      </p:sp>
      <p:sp>
        <p:nvSpPr>
          <p:cNvPr id="6" name="Rectangle 5"/>
          <p:cNvSpPr/>
          <p:nvPr/>
        </p:nvSpPr>
        <p:spPr>
          <a:xfrm>
            <a:off x="1524000" y="1371600"/>
            <a:ext cx="99060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Genesis</a:t>
            </a:r>
          </a:p>
          <a:p>
            <a:pPr algn="ctr"/>
            <a:r>
              <a:rPr lang="en-US" sz="1200" b="1" dirty="0" smtClean="0">
                <a:solidFill>
                  <a:schemeClr val="tx1"/>
                </a:solidFill>
              </a:rPr>
              <a:t>Gen 15</a:t>
            </a:r>
            <a:endParaRPr lang="en-US" sz="1200" b="1" dirty="0">
              <a:solidFill>
                <a:schemeClr val="tx1"/>
              </a:solidFill>
            </a:endParaRPr>
          </a:p>
        </p:txBody>
      </p:sp>
      <p:sp>
        <p:nvSpPr>
          <p:cNvPr id="7" name="Rectangle 6"/>
          <p:cNvSpPr/>
          <p:nvPr/>
        </p:nvSpPr>
        <p:spPr>
          <a:xfrm>
            <a:off x="1447800" y="4267200"/>
            <a:ext cx="114300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Leviticus</a:t>
            </a:r>
            <a:endParaRPr lang="en-US" b="1" dirty="0">
              <a:solidFill>
                <a:schemeClr val="tx1"/>
              </a:solidFill>
            </a:endParaRPr>
          </a:p>
        </p:txBody>
      </p:sp>
      <p:sp>
        <p:nvSpPr>
          <p:cNvPr id="8" name="Rectangle 7"/>
          <p:cNvSpPr/>
          <p:nvPr/>
        </p:nvSpPr>
        <p:spPr>
          <a:xfrm>
            <a:off x="914400" y="5410200"/>
            <a:ext cx="167640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Deuteronomy</a:t>
            </a:r>
          </a:p>
          <a:p>
            <a:pPr algn="ctr"/>
            <a:r>
              <a:rPr lang="en-US" sz="1200" b="1" dirty="0" smtClean="0">
                <a:solidFill>
                  <a:schemeClr val="tx1"/>
                </a:solidFill>
              </a:rPr>
              <a:t>“38 years”</a:t>
            </a:r>
          </a:p>
          <a:p>
            <a:pPr algn="ctr"/>
            <a:r>
              <a:rPr lang="en-US" sz="1200" b="1" dirty="0" smtClean="0">
                <a:solidFill>
                  <a:schemeClr val="tx1"/>
                </a:solidFill>
              </a:rPr>
              <a:t>Festivals</a:t>
            </a:r>
          </a:p>
          <a:p>
            <a:pPr algn="ctr"/>
            <a:r>
              <a:rPr lang="en-US" sz="1200" b="1" dirty="0" smtClean="0">
                <a:solidFill>
                  <a:schemeClr val="tx1"/>
                </a:solidFill>
              </a:rPr>
              <a:t>Commandments</a:t>
            </a:r>
          </a:p>
          <a:p>
            <a:pPr algn="ctr"/>
            <a:r>
              <a:rPr lang="en-US" sz="1200" b="1" dirty="0" smtClean="0">
                <a:solidFill>
                  <a:schemeClr val="tx1"/>
                </a:solidFill>
              </a:rPr>
              <a:t>Law of Witnesses</a:t>
            </a:r>
            <a:endParaRPr lang="en-US" sz="1200" b="1" dirty="0">
              <a:solidFill>
                <a:schemeClr val="tx1"/>
              </a:solidFill>
            </a:endParaRPr>
          </a:p>
        </p:txBody>
      </p:sp>
      <p:sp>
        <p:nvSpPr>
          <p:cNvPr id="9" name="Rectangle 8"/>
          <p:cNvSpPr/>
          <p:nvPr/>
        </p:nvSpPr>
        <p:spPr>
          <a:xfrm>
            <a:off x="1219200" y="2819400"/>
            <a:ext cx="129540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Exodus</a:t>
            </a:r>
          </a:p>
          <a:p>
            <a:pPr algn="ctr"/>
            <a:r>
              <a:rPr lang="en-US" sz="1200" b="1" dirty="0" smtClean="0">
                <a:solidFill>
                  <a:schemeClr val="tx1"/>
                </a:solidFill>
              </a:rPr>
              <a:t>Commandments</a:t>
            </a:r>
          </a:p>
          <a:p>
            <a:pPr algn="ctr"/>
            <a:r>
              <a:rPr lang="en-US" sz="1200" b="1" dirty="0" smtClean="0">
                <a:solidFill>
                  <a:schemeClr val="tx1"/>
                </a:solidFill>
              </a:rPr>
              <a:t>Moses</a:t>
            </a:r>
            <a:endParaRPr lang="en-US" sz="1200" b="1" dirty="0">
              <a:solidFill>
                <a:schemeClr val="tx1"/>
              </a:solidFill>
            </a:endParaRPr>
          </a:p>
        </p:txBody>
      </p:sp>
      <p:sp>
        <p:nvSpPr>
          <p:cNvPr id="10" name="Rectangle 9"/>
          <p:cNvSpPr/>
          <p:nvPr/>
        </p:nvSpPr>
        <p:spPr>
          <a:xfrm>
            <a:off x="3962400" y="5410200"/>
            <a:ext cx="91440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Isaiah</a:t>
            </a:r>
            <a:endParaRPr lang="en-US" b="1" dirty="0">
              <a:solidFill>
                <a:schemeClr val="tx1"/>
              </a:solidFill>
            </a:endParaRPr>
          </a:p>
        </p:txBody>
      </p:sp>
      <p:sp>
        <p:nvSpPr>
          <p:cNvPr id="11" name="Rectangle 10"/>
          <p:cNvSpPr/>
          <p:nvPr/>
        </p:nvSpPr>
        <p:spPr>
          <a:xfrm>
            <a:off x="3962400" y="1371600"/>
            <a:ext cx="91440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Psalms </a:t>
            </a:r>
            <a:r>
              <a:rPr lang="en-US" sz="1200" b="1" dirty="0" smtClean="0">
                <a:solidFill>
                  <a:schemeClr val="tx1"/>
                </a:solidFill>
              </a:rPr>
              <a:t>Ps92</a:t>
            </a:r>
            <a:endParaRPr lang="en-US" sz="1200" b="1" dirty="0">
              <a:solidFill>
                <a:schemeClr val="tx1"/>
              </a:solidFill>
            </a:endParaRPr>
          </a:p>
        </p:txBody>
      </p:sp>
      <p:grpSp>
        <p:nvGrpSpPr>
          <p:cNvPr id="15" name="Group 14"/>
          <p:cNvGrpSpPr/>
          <p:nvPr/>
        </p:nvGrpSpPr>
        <p:grpSpPr>
          <a:xfrm>
            <a:off x="6248400" y="1524000"/>
            <a:ext cx="1371600" cy="1219200"/>
            <a:chOff x="7010400" y="1752600"/>
            <a:chExt cx="1219200" cy="1219200"/>
          </a:xfrm>
        </p:grpSpPr>
        <p:sp>
          <p:nvSpPr>
            <p:cNvPr id="12" name="Rectangle 11"/>
            <p:cNvSpPr/>
            <p:nvPr/>
          </p:nvSpPr>
          <p:spPr>
            <a:xfrm>
              <a:off x="7010400" y="1752600"/>
              <a:ext cx="91440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John 5</a:t>
              </a:r>
              <a:endParaRPr lang="en-US" b="1" dirty="0">
                <a:solidFill>
                  <a:schemeClr val="tx1"/>
                </a:solidFill>
              </a:endParaRPr>
            </a:p>
          </p:txBody>
        </p:sp>
        <p:sp>
          <p:nvSpPr>
            <p:cNvPr id="13" name="Rectangle 12"/>
            <p:cNvSpPr/>
            <p:nvPr/>
          </p:nvSpPr>
          <p:spPr>
            <a:xfrm>
              <a:off x="7162800" y="1905000"/>
              <a:ext cx="91440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John 5</a:t>
              </a:r>
              <a:endParaRPr lang="en-US" b="1" dirty="0">
                <a:solidFill>
                  <a:schemeClr val="tx1"/>
                </a:solidFill>
              </a:endParaRPr>
            </a:p>
          </p:txBody>
        </p:sp>
        <p:sp>
          <p:nvSpPr>
            <p:cNvPr id="14" name="Rectangle 13"/>
            <p:cNvSpPr/>
            <p:nvPr/>
          </p:nvSpPr>
          <p:spPr>
            <a:xfrm>
              <a:off x="7315200" y="2057400"/>
              <a:ext cx="91440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Synoptic</a:t>
              </a:r>
            </a:p>
            <a:p>
              <a:pPr algn="ctr"/>
              <a:r>
                <a:rPr lang="en-US" b="1" dirty="0" smtClean="0">
                  <a:solidFill>
                    <a:schemeClr val="tx1"/>
                  </a:solidFill>
                </a:rPr>
                <a:t>Gospels</a:t>
              </a:r>
            </a:p>
            <a:p>
              <a:pPr algn="ctr"/>
              <a:r>
                <a:rPr lang="en-US" sz="1200" b="1" dirty="0" smtClean="0">
                  <a:solidFill>
                    <a:schemeClr val="tx1"/>
                  </a:solidFill>
                </a:rPr>
                <a:t>“John the Baptist”</a:t>
              </a:r>
              <a:endParaRPr lang="en-US" sz="1200" b="1" dirty="0">
                <a:solidFill>
                  <a:schemeClr val="tx1"/>
                </a:solidFill>
              </a:endParaRPr>
            </a:p>
          </p:txBody>
        </p:sp>
      </p:grpSp>
      <p:sp>
        <p:nvSpPr>
          <p:cNvPr id="16" name="Rectangle 15"/>
          <p:cNvSpPr/>
          <p:nvPr/>
        </p:nvSpPr>
        <p:spPr>
          <a:xfrm>
            <a:off x="6629400" y="3429000"/>
            <a:ext cx="91440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John 1</a:t>
            </a:r>
            <a:endParaRPr lang="en-US" b="1" dirty="0">
              <a:solidFill>
                <a:schemeClr val="tx1"/>
              </a:solidFill>
            </a:endParaRPr>
          </a:p>
        </p:txBody>
      </p:sp>
      <p:sp>
        <p:nvSpPr>
          <p:cNvPr id="17" name="Rectangle 16"/>
          <p:cNvSpPr/>
          <p:nvPr/>
        </p:nvSpPr>
        <p:spPr>
          <a:xfrm>
            <a:off x="6858000" y="4038600"/>
            <a:ext cx="91440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John 3</a:t>
            </a:r>
            <a:endParaRPr lang="en-US" b="1" dirty="0">
              <a:solidFill>
                <a:schemeClr val="tx1"/>
              </a:solidFill>
            </a:endParaRPr>
          </a:p>
        </p:txBody>
      </p:sp>
      <p:sp>
        <p:nvSpPr>
          <p:cNvPr id="18" name="Rectangle 17"/>
          <p:cNvSpPr/>
          <p:nvPr/>
        </p:nvSpPr>
        <p:spPr>
          <a:xfrm>
            <a:off x="7086600" y="4648200"/>
            <a:ext cx="91440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John 9</a:t>
            </a:r>
            <a:endParaRPr lang="en-US" b="1" dirty="0">
              <a:solidFill>
                <a:schemeClr val="tx1"/>
              </a:solidFill>
            </a:endParaRPr>
          </a:p>
        </p:txBody>
      </p:sp>
      <p:sp>
        <p:nvSpPr>
          <p:cNvPr id="19" name="Rectangle 18"/>
          <p:cNvSpPr/>
          <p:nvPr/>
        </p:nvSpPr>
        <p:spPr>
          <a:xfrm>
            <a:off x="7391400" y="5257800"/>
            <a:ext cx="91440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John</a:t>
            </a:r>
          </a:p>
          <a:p>
            <a:pPr algn="ctr"/>
            <a:r>
              <a:rPr lang="en-US" b="1" dirty="0" smtClean="0">
                <a:solidFill>
                  <a:schemeClr val="tx1"/>
                </a:solidFill>
              </a:rPr>
              <a:t>13-19</a:t>
            </a:r>
            <a:endParaRPr lang="en-US" b="1" dirty="0">
              <a:solidFill>
                <a:schemeClr val="tx1"/>
              </a:solidFill>
            </a:endParaRPr>
          </a:p>
        </p:txBody>
      </p:sp>
      <p:cxnSp>
        <p:nvCxnSpPr>
          <p:cNvPr id="21" name="Straight Arrow Connector 20"/>
          <p:cNvCxnSpPr>
            <a:stCxn id="5" idx="1"/>
            <a:endCxn id="6" idx="3"/>
          </p:cNvCxnSpPr>
          <p:nvPr/>
        </p:nvCxnSpPr>
        <p:spPr>
          <a:xfrm flipH="1" flipV="1">
            <a:off x="2514600" y="1828800"/>
            <a:ext cx="1447800" cy="1600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5" idx="1"/>
            <a:endCxn id="7" idx="3"/>
          </p:cNvCxnSpPr>
          <p:nvPr/>
        </p:nvCxnSpPr>
        <p:spPr>
          <a:xfrm flipH="1">
            <a:off x="2590800" y="3429000"/>
            <a:ext cx="1371600" cy="12954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5" idx="1"/>
            <a:endCxn id="8" idx="3"/>
          </p:cNvCxnSpPr>
          <p:nvPr/>
        </p:nvCxnSpPr>
        <p:spPr>
          <a:xfrm flipH="1">
            <a:off x="2590800" y="3429000"/>
            <a:ext cx="1371600" cy="24384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5" idx="1"/>
            <a:endCxn id="9" idx="3"/>
          </p:cNvCxnSpPr>
          <p:nvPr/>
        </p:nvCxnSpPr>
        <p:spPr>
          <a:xfrm flipH="1" flipV="1">
            <a:off x="2514600" y="3276600"/>
            <a:ext cx="1447800" cy="1524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5" idx="0"/>
            <a:endCxn id="11" idx="2"/>
          </p:cNvCxnSpPr>
          <p:nvPr/>
        </p:nvCxnSpPr>
        <p:spPr>
          <a:xfrm flipV="1">
            <a:off x="4419600" y="2286000"/>
            <a:ext cx="0" cy="6858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5" idx="0"/>
            <a:endCxn id="13" idx="1"/>
          </p:cNvCxnSpPr>
          <p:nvPr/>
        </p:nvCxnSpPr>
        <p:spPr>
          <a:xfrm flipV="1">
            <a:off x="4419600" y="2133600"/>
            <a:ext cx="2000250" cy="838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5" idx="2"/>
            <a:endCxn id="10" idx="0"/>
          </p:cNvCxnSpPr>
          <p:nvPr/>
        </p:nvCxnSpPr>
        <p:spPr>
          <a:xfrm>
            <a:off x="4419600" y="3886200"/>
            <a:ext cx="0" cy="1524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5" idx="3"/>
            <a:endCxn id="16" idx="1"/>
          </p:cNvCxnSpPr>
          <p:nvPr/>
        </p:nvCxnSpPr>
        <p:spPr>
          <a:xfrm>
            <a:off x="4876800" y="3429000"/>
            <a:ext cx="1752600" cy="457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5" idx="3"/>
            <a:endCxn id="17" idx="1"/>
          </p:cNvCxnSpPr>
          <p:nvPr/>
        </p:nvCxnSpPr>
        <p:spPr>
          <a:xfrm>
            <a:off x="4876800" y="3429000"/>
            <a:ext cx="1981200" cy="10668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3"/>
            <a:endCxn id="18" idx="1"/>
          </p:cNvCxnSpPr>
          <p:nvPr/>
        </p:nvCxnSpPr>
        <p:spPr>
          <a:xfrm>
            <a:off x="4876800" y="3429000"/>
            <a:ext cx="2209800" cy="16764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5" idx="3"/>
            <a:endCxn id="19" idx="1"/>
          </p:cNvCxnSpPr>
          <p:nvPr/>
        </p:nvCxnSpPr>
        <p:spPr>
          <a:xfrm>
            <a:off x="4876800" y="3429000"/>
            <a:ext cx="2514600" cy="2286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4953000" y="5410200"/>
            <a:ext cx="106680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Jeremiah</a:t>
            </a:r>
          </a:p>
          <a:p>
            <a:pPr algn="ctr"/>
            <a:r>
              <a:rPr lang="en-US" sz="1200" b="1" dirty="0" smtClean="0">
                <a:solidFill>
                  <a:schemeClr val="tx1"/>
                </a:solidFill>
              </a:rPr>
              <a:t>Attack by the Priesthood</a:t>
            </a:r>
            <a:endParaRPr lang="en-US" sz="1200" b="1" dirty="0">
              <a:solidFill>
                <a:schemeClr val="tx1"/>
              </a:solidFill>
            </a:endParaRPr>
          </a:p>
        </p:txBody>
      </p:sp>
      <p:cxnSp>
        <p:nvCxnSpPr>
          <p:cNvPr id="36" name="Straight Arrow Connector 35"/>
          <p:cNvCxnSpPr>
            <a:stCxn id="5" idx="2"/>
            <a:endCxn id="34" idx="0"/>
          </p:cNvCxnSpPr>
          <p:nvPr/>
        </p:nvCxnSpPr>
        <p:spPr>
          <a:xfrm>
            <a:off x="4419600" y="3886200"/>
            <a:ext cx="1066800" cy="1524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7772400" y="4038600"/>
            <a:ext cx="887102" cy="461665"/>
          </a:xfrm>
          <a:prstGeom prst="rect">
            <a:avLst/>
          </a:prstGeom>
          <a:noFill/>
        </p:spPr>
        <p:txBody>
          <a:bodyPr wrap="none" rtlCol="0">
            <a:spAutoFit/>
          </a:bodyPr>
          <a:lstStyle/>
          <a:p>
            <a:r>
              <a:rPr lang="en-US" sz="1200" dirty="0" smtClean="0"/>
              <a:t>Gospel to </a:t>
            </a:r>
          </a:p>
          <a:p>
            <a:r>
              <a:rPr lang="en-US" sz="1200" dirty="0" smtClean="0"/>
              <a:t>Nicodemus</a:t>
            </a:r>
            <a:endParaRPr lang="en-US" sz="1200" dirty="0"/>
          </a:p>
        </p:txBody>
      </p:sp>
      <p:sp>
        <p:nvSpPr>
          <p:cNvPr id="41" name="TextBox 40"/>
          <p:cNvSpPr txBox="1"/>
          <p:nvPr/>
        </p:nvSpPr>
        <p:spPr>
          <a:xfrm>
            <a:off x="8104498" y="4648200"/>
            <a:ext cx="853119" cy="461665"/>
          </a:xfrm>
          <a:prstGeom prst="rect">
            <a:avLst/>
          </a:prstGeom>
          <a:noFill/>
        </p:spPr>
        <p:txBody>
          <a:bodyPr wrap="none" rtlCol="0">
            <a:spAutoFit/>
          </a:bodyPr>
          <a:lstStyle/>
          <a:p>
            <a:r>
              <a:rPr lang="en-US" sz="1200" dirty="0" smtClean="0"/>
              <a:t>Healing of </a:t>
            </a:r>
          </a:p>
          <a:p>
            <a:r>
              <a:rPr lang="en-US" sz="1200" dirty="0" smtClean="0"/>
              <a:t>Blind Man</a:t>
            </a:r>
          </a:p>
        </p:txBody>
      </p:sp>
      <p:sp>
        <p:nvSpPr>
          <p:cNvPr id="43" name="TextBox 42"/>
          <p:cNvSpPr txBox="1"/>
          <p:nvPr/>
        </p:nvSpPr>
        <p:spPr>
          <a:xfrm>
            <a:off x="8305800" y="5486400"/>
            <a:ext cx="649537" cy="461665"/>
          </a:xfrm>
          <a:prstGeom prst="rect">
            <a:avLst/>
          </a:prstGeom>
          <a:noFill/>
        </p:spPr>
        <p:txBody>
          <a:bodyPr wrap="none" rtlCol="0">
            <a:spAutoFit/>
          </a:bodyPr>
          <a:lstStyle/>
          <a:p>
            <a:r>
              <a:rPr lang="en-US" sz="1200" dirty="0" smtClean="0"/>
              <a:t>Who is </a:t>
            </a:r>
          </a:p>
          <a:p>
            <a:r>
              <a:rPr lang="en-US" sz="1200" dirty="0" smtClean="0"/>
              <a:t>Jesus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Perspectives</a:t>
            </a:r>
            <a:endParaRPr lang="en-US" dirty="0"/>
          </a:p>
        </p:txBody>
      </p:sp>
      <p:sp>
        <p:nvSpPr>
          <p:cNvPr id="3" name="Content Placeholder 2"/>
          <p:cNvSpPr>
            <a:spLocks noGrp="1"/>
          </p:cNvSpPr>
          <p:nvPr>
            <p:ph idx="1"/>
          </p:nvPr>
        </p:nvSpPr>
        <p:spPr/>
        <p:txBody>
          <a:bodyPr/>
          <a:lstStyle/>
          <a:p>
            <a:r>
              <a:rPr lang="en-US" dirty="0" smtClean="0"/>
              <a:t>Gen 15:6 “Then he believed in the Lord; and He reckoned it to him as righteousness.”</a:t>
            </a:r>
          </a:p>
          <a:p>
            <a:r>
              <a:rPr lang="en-US" dirty="0" smtClean="0"/>
              <a:t>Rom 4:1-5</a:t>
            </a:r>
          </a:p>
          <a:p>
            <a:r>
              <a:rPr lang="en-US" dirty="0" smtClean="0"/>
              <a:t>James 2:14-26</a:t>
            </a:r>
          </a:p>
          <a:p>
            <a:r>
              <a:rPr lang="en-US" dirty="0" err="1" smtClean="0"/>
              <a:t>Jn</a:t>
            </a:r>
            <a:r>
              <a:rPr lang="en-US" dirty="0" smtClean="0"/>
              <a:t> 6:29</a:t>
            </a:r>
          </a:p>
          <a:p>
            <a:r>
              <a:rPr lang="en-US" dirty="0" smtClean="0"/>
              <a:t>1Jn 3:23</a:t>
            </a:r>
          </a:p>
          <a:p>
            <a:r>
              <a:rPr lang="en-US" dirty="0" err="1" smtClean="0"/>
              <a:t>Jn</a:t>
            </a:r>
            <a:r>
              <a:rPr lang="en-US" dirty="0" smtClean="0"/>
              <a:t> 13:34</a:t>
            </a:r>
            <a:endParaRPr lang="en-US" dirty="0"/>
          </a:p>
        </p:txBody>
      </p:sp>
      <p:grpSp>
        <p:nvGrpSpPr>
          <p:cNvPr id="4" name="Group 3"/>
          <p:cNvGrpSpPr>
            <a:grpSpLocks noChangeAspect="1"/>
          </p:cNvGrpSpPr>
          <p:nvPr/>
        </p:nvGrpSpPr>
        <p:grpSpPr>
          <a:xfrm>
            <a:off x="3298210" y="3316069"/>
            <a:ext cx="5613613" cy="3008531"/>
            <a:chOff x="530549" y="1569498"/>
            <a:chExt cx="8019446" cy="4297902"/>
          </a:xfrm>
        </p:grpSpPr>
        <p:pic>
          <p:nvPicPr>
            <p:cNvPr id="5" name="Picture 2" descr="C:\Users\Kit\Pictures\Digital Photos\Batch 90 (Greece 2011)\P1010121.JPG"/>
            <p:cNvPicPr>
              <a:picLocks noChangeAspect="1" noChangeArrowheads="1"/>
            </p:cNvPicPr>
            <p:nvPr/>
          </p:nvPicPr>
          <p:blipFill>
            <a:blip r:embed="rId3" cstate="print"/>
            <a:srcRect b="29588"/>
            <a:stretch>
              <a:fillRect/>
            </a:stretch>
          </p:blipFill>
          <p:spPr bwMode="auto">
            <a:xfrm>
              <a:off x="603926" y="1676400"/>
              <a:ext cx="7936149" cy="4191000"/>
            </a:xfrm>
            <a:prstGeom prst="rect">
              <a:avLst/>
            </a:prstGeom>
            <a:noFill/>
          </p:spPr>
        </p:pic>
        <p:cxnSp>
          <p:nvCxnSpPr>
            <p:cNvPr id="6" name="Straight Arrow Connector 5"/>
            <p:cNvCxnSpPr/>
            <p:nvPr/>
          </p:nvCxnSpPr>
          <p:spPr>
            <a:xfrm>
              <a:off x="990602" y="2383971"/>
              <a:ext cx="838200" cy="533400"/>
            </a:xfrm>
            <a:prstGeom prst="straightConnector1">
              <a:avLst/>
            </a:prstGeom>
            <a:ln w="889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30549" y="1569498"/>
              <a:ext cx="3561414" cy="923330"/>
            </a:xfrm>
            <a:prstGeom prst="rect">
              <a:avLst/>
            </a:prstGeom>
            <a:noFill/>
          </p:spPr>
          <p:txBody>
            <a:bodyPr wrap="none" rtlCol="0">
              <a:spAutoFit/>
            </a:bodyPr>
            <a:lstStyle/>
            <a:p>
              <a:pPr algn="ctr"/>
              <a:r>
                <a:rPr lang="en-US" b="1" dirty="0" smtClean="0">
                  <a:solidFill>
                    <a:schemeClr val="bg1"/>
                  </a:solidFill>
                  <a:latin typeface="Arial" pitchFamily="34" charset="0"/>
                  <a:cs typeface="Arial" pitchFamily="34" charset="0"/>
                </a:rPr>
                <a:t>What is behind these</a:t>
              </a:r>
            </a:p>
            <a:p>
              <a:pPr algn="ctr"/>
              <a:r>
                <a:rPr lang="en-US" b="1" dirty="0" smtClean="0">
                  <a:solidFill>
                    <a:schemeClr val="bg1"/>
                  </a:solidFill>
                  <a:latin typeface="Arial" pitchFamily="34" charset="0"/>
                  <a:cs typeface="Arial" pitchFamily="34" charset="0"/>
                </a:rPr>
                <a:t>columns?</a:t>
              </a:r>
              <a:endParaRPr lang="en-US" b="1" dirty="0">
                <a:solidFill>
                  <a:schemeClr val="bg1"/>
                </a:solidFill>
                <a:latin typeface="Arial" pitchFamily="34" charset="0"/>
                <a:cs typeface="Arial" pitchFamily="34" charset="0"/>
              </a:endParaRPr>
            </a:p>
          </p:txBody>
        </p:sp>
        <p:cxnSp>
          <p:nvCxnSpPr>
            <p:cNvPr id="9" name="Straight Arrow Connector 8"/>
            <p:cNvCxnSpPr/>
            <p:nvPr/>
          </p:nvCxnSpPr>
          <p:spPr>
            <a:xfrm flipH="1">
              <a:off x="4527393" y="2383971"/>
              <a:ext cx="435427" cy="1741715"/>
            </a:xfrm>
            <a:prstGeom prst="straightConnector1">
              <a:avLst/>
            </a:prstGeom>
            <a:ln w="889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200820" y="1569498"/>
              <a:ext cx="4349175" cy="923330"/>
            </a:xfrm>
            <a:prstGeom prst="rect">
              <a:avLst/>
            </a:prstGeom>
            <a:noFill/>
          </p:spPr>
          <p:txBody>
            <a:bodyPr wrap="none" rtlCol="0">
              <a:spAutoFit/>
            </a:bodyPr>
            <a:lstStyle/>
            <a:p>
              <a:pPr algn="ctr"/>
              <a:r>
                <a:rPr lang="en-US" b="1" dirty="0" smtClean="0">
                  <a:solidFill>
                    <a:schemeClr val="bg1"/>
                  </a:solidFill>
                  <a:latin typeface="Arial" pitchFamily="34" charset="0"/>
                  <a:cs typeface="Arial" pitchFamily="34" charset="0"/>
                </a:rPr>
                <a:t>There is a building behind</a:t>
              </a:r>
            </a:p>
            <a:p>
              <a:pPr algn="ctr"/>
              <a:r>
                <a:rPr lang="en-US" b="1" dirty="0" smtClean="0">
                  <a:solidFill>
                    <a:schemeClr val="bg1"/>
                  </a:solidFill>
                  <a:latin typeface="Arial" pitchFamily="34" charset="0"/>
                  <a:cs typeface="Arial" pitchFamily="34" charset="0"/>
                </a:rPr>
                <a:t>these columns.</a:t>
              </a:r>
              <a:endParaRPr lang="en-US" b="1" dirty="0">
                <a:solidFill>
                  <a:schemeClr val="bg1"/>
                </a:solidFill>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Gospel of John Outline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Prologue (1:1-18)</a:t>
            </a:r>
          </a:p>
          <a:p>
            <a:r>
              <a:rPr lang="en-US" dirty="0" smtClean="0">
                <a:solidFill>
                  <a:srgbClr val="FF0000"/>
                </a:solidFill>
              </a:rPr>
              <a:t>The Book of Signs (1:19-12:50)</a:t>
            </a:r>
          </a:p>
          <a:p>
            <a:pPr lvl="1"/>
            <a:r>
              <a:rPr lang="en-US" dirty="0" smtClean="0">
                <a:solidFill>
                  <a:srgbClr val="FF0000"/>
                </a:solidFill>
              </a:rPr>
              <a:t>…</a:t>
            </a:r>
          </a:p>
          <a:p>
            <a:pPr lvl="1"/>
            <a:r>
              <a:rPr lang="en-US" dirty="0" smtClean="0">
                <a:solidFill>
                  <a:srgbClr val="FF0000"/>
                </a:solidFill>
              </a:rPr>
              <a:t>The Festival Cycle (5:1- 10:42)</a:t>
            </a:r>
          </a:p>
          <a:p>
            <a:pPr lvl="2"/>
            <a:r>
              <a:rPr lang="en-US" dirty="0" smtClean="0">
                <a:solidFill>
                  <a:srgbClr val="FF0000"/>
                </a:solidFill>
              </a:rPr>
              <a:t>Ch5: Feasts of the Jews (5:1); Sabbath (5:9)</a:t>
            </a:r>
          </a:p>
          <a:p>
            <a:pPr lvl="2"/>
            <a:r>
              <a:rPr lang="en-US" dirty="0" smtClean="0">
                <a:solidFill>
                  <a:srgbClr val="FF0000"/>
                </a:solidFill>
              </a:rPr>
              <a:t>Ch6: Feast of Passover (6:4)</a:t>
            </a:r>
          </a:p>
          <a:p>
            <a:pPr lvl="2"/>
            <a:r>
              <a:rPr lang="en-US" dirty="0" smtClean="0">
                <a:solidFill>
                  <a:srgbClr val="FF0000"/>
                </a:solidFill>
              </a:rPr>
              <a:t>Ch7-8: Feast of Booths/Tabernacles (7:2)</a:t>
            </a:r>
          </a:p>
          <a:p>
            <a:pPr lvl="2"/>
            <a:r>
              <a:rPr lang="en-US" dirty="0" smtClean="0">
                <a:solidFill>
                  <a:srgbClr val="FF0000"/>
                </a:solidFill>
              </a:rPr>
              <a:t>Ch9: Sabbath (9:14)</a:t>
            </a:r>
          </a:p>
          <a:p>
            <a:pPr lvl="2"/>
            <a:r>
              <a:rPr lang="en-US" dirty="0" smtClean="0">
                <a:solidFill>
                  <a:srgbClr val="FF0000"/>
                </a:solidFill>
              </a:rPr>
              <a:t>Ch10: Feast of Dedication (10:22)</a:t>
            </a:r>
          </a:p>
          <a:p>
            <a:pPr lvl="1"/>
            <a:r>
              <a:rPr lang="en-US" dirty="0" smtClean="0">
                <a:solidFill>
                  <a:srgbClr val="FF0000"/>
                </a:solidFill>
              </a:rPr>
              <a:t>…</a:t>
            </a:r>
          </a:p>
          <a:p>
            <a:r>
              <a:rPr lang="en-US" dirty="0" smtClean="0"/>
              <a:t>The Book of Glory (13:1 – 20:31)</a:t>
            </a:r>
          </a:p>
          <a:p>
            <a:r>
              <a:rPr lang="en-US" dirty="0" smtClean="0"/>
              <a:t>The Epilogue (21:1-25)</a:t>
            </a:r>
          </a:p>
        </p:txBody>
      </p:sp>
      <p:sp>
        <p:nvSpPr>
          <p:cNvPr id="4" name="TextBox 3"/>
          <p:cNvSpPr txBox="1"/>
          <p:nvPr/>
        </p:nvSpPr>
        <p:spPr>
          <a:xfrm>
            <a:off x="762000" y="5791200"/>
            <a:ext cx="1585690" cy="430887"/>
          </a:xfrm>
          <a:prstGeom prst="rect">
            <a:avLst/>
          </a:prstGeom>
          <a:noFill/>
        </p:spPr>
        <p:txBody>
          <a:bodyPr wrap="none" rtlCol="0">
            <a:spAutoFit/>
          </a:bodyPr>
          <a:lstStyle/>
          <a:p>
            <a:r>
              <a:rPr lang="en-US" sz="1100" dirty="0" smtClean="0"/>
              <a:t>After Raymond Brown &amp;</a:t>
            </a:r>
          </a:p>
          <a:p>
            <a:r>
              <a:rPr lang="en-US" sz="1100" dirty="0" smtClean="0"/>
              <a:t>Andreas </a:t>
            </a:r>
            <a:r>
              <a:rPr lang="en-US" sz="1100" dirty="0" err="1" smtClean="0"/>
              <a:t>Kostenberger</a:t>
            </a:r>
            <a:endParaRPr lang="en-US" sz="11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Trial of John 5</a:t>
            </a:r>
            <a:endParaRPr lang="en-US" dirty="0"/>
          </a:p>
        </p:txBody>
      </p:sp>
      <p:sp>
        <p:nvSpPr>
          <p:cNvPr id="3" name="Content Placeholder 2"/>
          <p:cNvSpPr>
            <a:spLocks noGrp="1"/>
          </p:cNvSpPr>
          <p:nvPr>
            <p:ph idx="1"/>
          </p:nvPr>
        </p:nvSpPr>
        <p:spPr/>
        <p:txBody>
          <a:bodyPr/>
          <a:lstStyle/>
          <a:p>
            <a:pPr marL="571500" indent="-571500">
              <a:buFont typeface="+mj-lt"/>
              <a:buAutoNum type="romanUcPeriod"/>
            </a:pPr>
            <a:r>
              <a:rPr lang="en-US" dirty="0" smtClean="0"/>
              <a:t>Statement of Facts </a:t>
            </a:r>
            <a:r>
              <a:rPr lang="en-US" dirty="0" err="1" smtClean="0"/>
              <a:t>vs</a:t>
            </a:r>
            <a:r>
              <a:rPr lang="en-US" dirty="0" smtClean="0"/>
              <a:t> 1-15</a:t>
            </a:r>
          </a:p>
          <a:p>
            <a:pPr marL="571500" indent="-571500">
              <a:buFont typeface="+mj-lt"/>
              <a:buAutoNum type="romanUcPeriod"/>
            </a:pPr>
            <a:r>
              <a:rPr lang="en-US" dirty="0" smtClean="0"/>
              <a:t>Statement of Charges </a:t>
            </a:r>
            <a:r>
              <a:rPr lang="en-US" dirty="0" err="1" smtClean="0"/>
              <a:t>vs</a:t>
            </a:r>
            <a:r>
              <a:rPr lang="en-US" dirty="0" smtClean="0"/>
              <a:t> 16-18</a:t>
            </a:r>
          </a:p>
          <a:p>
            <a:pPr marL="571500" indent="-571500">
              <a:buFont typeface="+mj-lt"/>
              <a:buAutoNum type="romanUcPeriod"/>
            </a:pPr>
            <a:r>
              <a:rPr lang="en-US" dirty="0" smtClean="0"/>
              <a:t>Statement of Defense </a:t>
            </a:r>
            <a:r>
              <a:rPr lang="en-US" dirty="0" err="1" smtClean="0"/>
              <a:t>vs</a:t>
            </a:r>
            <a:r>
              <a:rPr lang="en-US" dirty="0" smtClean="0"/>
              <a:t> 19-31</a:t>
            </a:r>
          </a:p>
          <a:p>
            <a:pPr marL="571500" indent="-571500">
              <a:buFont typeface="+mj-lt"/>
              <a:buAutoNum type="romanUcPeriod"/>
            </a:pPr>
            <a:r>
              <a:rPr lang="en-US" dirty="0" smtClean="0"/>
              <a:t>Statements of Witnesses </a:t>
            </a:r>
            <a:r>
              <a:rPr lang="en-US" dirty="0" err="1" smtClean="0"/>
              <a:t>vs</a:t>
            </a:r>
            <a:r>
              <a:rPr lang="en-US" dirty="0" smtClean="0"/>
              <a:t> 32- 40</a:t>
            </a:r>
          </a:p>
          <a:p>
            <a:pPr marL="571500" indent="-571500">
              <a:buFont typeface="+mj-lt"/>
              <a:buAutoNum type="romanUcPeriod"/>
            </a:pPr>
            <a:r>
              <a:rPr lang="en-US" dirty="0" smtClean="0"/>
              <a:t>Statement of Counter Suit 41-47</a:t>
            </a:r>
            <a:endParaRPr lang="en-US" dirty="0"/>
          </a:p>
        </p:txBody>
      </p:sp>
      <p:pic>
        <p:nvPicPr>
          <p:cNvPr id="1026" name="Picture 2"/>
          <p:cNvPicPr>
            <a:picLocks noChangeAspect="1" noChangeArrowheads="1"/>
          </p:cNvPicPr>
          <p:nvPr/>
        </p:nvPicPr>
        <p:blipFill>
          <a:blip r:embed="rId3" cstate="print"/>
          <a:srcRect l="27684" t="9357" b="11111"/>
          <a:stretch>
            <a:fillRect/>
          </a:stretch>
        </p:blipFill>
        <p:spPr bwMode="auto">
          <a:xfrm>
            <a:off x="6553200" y="3962400"/>
            <a:ext cx="2151529"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John 5:1-9</a:t>
            </a:r>
            <a:endParaRPr lang="en-US" dirty="0"/>
          </a:p>
        </p:txBody>
      </p:sp>
      <p:sp>
        <p:nvSpPr>
          <p:cNvPr id="3" name="Content Placeholder 2"/>
          <p:cNvSpPr>
            <a:spLocks noGrp="1"/>
          </p:cNvSpPr>
          <p:nvPr>
            <p:ph idx="1"/>
          </p:nvPr>
        </p:nvSpPr>
        <p:spPr/>
        <p:txBody>
          <a:bodyPr/>
          <a:lstStyle/>
          <a:p>
            <a:r>
              <a:rPr lang="en-US" dirty="0" smtClean="0"/>
              <a:t>Statement of Time/Date (</a:t>
            </a:r>
            <a:r>
              <a:rPr lang="en-US" dirty="0" err="1" smtClean="0"/>
              <a:t>vs</a:t>
            </a:r>
            <a:r>
              <a:rPr lang="en-US" dirty="0" smtClean="0"/>
              <a:t> 1)</a:t>
            </a:r>
          </a:p>
          <a:p>
            <a:r>
              <a:rPr lang="en-US" dirty="0" smtClean="0"/>
              <a:t>Statement of Location (</a:t>
            </a:r>
            <a:r>
              <a:rPr lang="en-US" dirty="0" err="1" smtClean="0"/>
              <a:t>vs</a:t>
            </a:r>
            <a:r>
              <a:rPr lang="en-US" dirty="0" smtClean="0"/>
              <a:t> 2)</a:t>
            </a:r>
          </a:p>
          <a:p>
            <a:r>
              <a:rPr lang="en-US" dirty="0" smtClean="0"/>
              <a:t>Description of the Scene (</a:t>
            </a:r>
            <a:r>
              <a:rPr lang="en-US" dirty="0" err="1" smtClean="0"/>
              <a:t>vs</a:t>
            </a:r>
            <a:r>
              <a:rPr lang="en-US" dirty="0" smtClean="0"/>
              <a:t> 3-5)</a:t>
            </a:r>
          </a:p>
          <a:p>
            <a:r>
              <a:rPr lang="en-US" dirty="0" smtClean="0"/>
              <a:t>Description of Actions (</a:t>
            </a:r>
            <a:r>
              <a:rPr lang="en-US" dirty="0" err="1" smtClean="0"/>
              <a:t>vs</a:t>
            </a:r>
            <a:r>
              <a:rPr lang="en-US" dirty="0" smtClean="0"/>
              <a:t> 6-8)</a:t>
            </a:r>
          </a:p>
          <a:p>
            <a:r>
              <a:rPr lang="en-US" dirty="0" smtClean="0"/>
              <a:t>Statement of Result (</a:t>
            </a:r>
            <a:r>
              <a:rPr lang="en-US" dirty="0" err="1" smtClean="0"/>
              <a:t>vs</a:t>
            </a:r>
            <a:r>
              <a:rPr lang="en-US" dirty="0" smtClean="0"/>
              <a:t> 9A)</a:t>
            </a:r>
          </a:p>
          <a:p>
            <a:r>
              <a:rPr lang="en-US" dirty="0" smtClean="0"/>
              <a:t>Uh Oh! Addendum to Time/Date (</a:t>
            </a:r>
            <a:r>
              <a:rPr lang="en-US" dirty="0" err="1" smtClean="0"/>
              <a:t>vs</a:t>
            </a:r>
            <a:r>
              <a:rPr lang="en-US" dirty="0" smtClean="0"/>
              <a:t> 9B)</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381000" y="5105400"/>
            <a:ext cx="1514475" cy="146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4459</TotalTime>
  <Words>3428</Words>
  <Application>Microsoft Office PowerPoint</Application>
  <PresentationFormat>On-screen Show (4:3)</PresentationFormat>
  <Paragraphs>379</Paragraphs>
  <Slides>42</Slides>
  <Notes>42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John 5A (John 5:1-9)</vt:lpstr>
      <vt:lpstr>Introduction</vt:lpstr>
      <vt:lpstr>Spiritual Gospel</vt:lpstr>
      <vt:lpstr>Fabric of Scripture</vt:lpstr>
      <vt:lpstr>John 5 Connections</vt:lpstr>
      <vt:lpstr>Different Perspectives</vt:lpstr>
      <vt:lpstr>Gospel of John Outline</vt:lpstr>
      <vt:lpstr>Trial of John 5</vt:lpstr>
      <vt:lpstr>Outline of John 5:1-9</vt:lpstr>
      <vt:lpstr>John 5:1-4</vt:lpstr>
      <vt:lpstr>John 5:5-9</vt:lpstr>
      <vt:lpstr>After these things</vt:lpstr>
      <vt:lpstr>Note Some Previous Events</vt:lpstr>
      <vt:lpstr>Chapter 2</vt:lpstr>
      <vt:lpstr>Chapter 3</vt:lpstr>
      <vt:lpstr>Chapter 4</vt:lpstr>
      <vt:lpstr>Chapter 4</vt:lpstr>
      <vt:lpstr>Side Note</vt:lpstr>
      <vt:lpstr>Jesus’ Public Ministry</vt:lpstr>
      <vt:lpstr>Timeline of Jesus’ Ministry</vt:lpstr>
      <vt:lpstr>Which Feast?</vt:lpstr>
      <vt:lpstr>Hermeneutical Comments</vt:lpstr>
      <vt:lpstr>Deut 6:16-17</vt:lpstr>
      <vt:lpstr>Jesus “Went Up”</vt:lpstr>
      <vt:lpstr>John 5:2</vt:lpstr>
      <vt:lpstr>Pool(s) at Bethesda</vt:lpstr>
      <vt:lpstr>What is a Portico?</vt:lpstr>
      <vt:lpstr>The Five Porticoes</vt:lpstr>
      <vt:lpstr>Bethesda Model</vt:lpstr>
      <vt:lpstr>Why Sick People?</vt:lpstr>
      <vt:lpstr>Johannine Ironic Contrast</vt:lpstr>
      <vt:lpstr>When Jesus saw</vt:lpstr>
      <vt:lpstr>Jesus’ Public Ministry Starts</vt:lpstr>
      <vt:lpstr>Thirty Eight Years</vt:lpstr>
      <vt:lpstr>Deut 2:14, 25</vt:lpstr>
      <vt:lpstr>Was He a Believer?</vt:lpstr>
      <vt:lpstr>Walking</vt:lpstr>
      <vt:lpstr>Spiritual Walking (John)</vt:lpstr>
      <vt:lpstr>Some Walking in Deuteronomy</vt:lpstr>
      <vt:lpstr>I have no man</vt:lpstr>
      <vt:lpstr>Healing!</vt:lpstr>
      <vt:lpstr>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Atmosphere of John 5:2-3</dc:title>
  <dc:creator>Kit</dc:creator>
  <cp:lastModifiedBy>InnsKeeper</cp:lastModifiedBy>
  <cp:revision>371</cp:revision>
  <dcterms:created xsi:type="dcterms:W3CDTF">2011-08-06T14:18:09Z</dcterms:created>
  <dcterms:modified xsi:type="dcterms:W3CDTF">2014-01-12T18:02:44Z</dcterms:modified>
</cp:coreProperties>
</file>